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93455" r:id="rId4"/>
  </p:sldMasterIdLst>
  <p:notesMasterIdLst>
    <p:notesMasterId r:id="rId25"/>
  </p:notesMasterIdLst>
  <p:handoutMasterIdLst>
    <p:handoutMasterId r:id="rId26"/>
  </p:handoutMasterIdLst>
  <p:sldIdLst>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7" r:id="rId21"/>
    <p:sldId id="275" r:id="rId22"/>
    <p:sldId id="276" r:id="rId23"/>
    <p:sldId id="273"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0920"/>
    <a:srgbClr val="3A6546"/>
    <a:srgbClr val="00417D"/>
    <a:srgbClr val="808080"/>
    <a:srgbClr val="A9BAD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3" autoAdjust="0"/>
    <p:restoredTop sz="94694" autoAdjust="0"/>
  </p:normalViewPr>
  <p:slideViewPr>
    <p:cSldViewPr snapToGrid="0" snapToObjects="1">
      <p:cViewPr varScale="1">
        <p:scale>
          <a:sx n="111" d="100"/>
          <a:sy n="111" d="100"/>
        </p:scale>
        <p:origin x="102" y="14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2802B95-6165-ED4C-AE49-906C80148411}" type="datetimeFigureOut">
              <a:rPr lang="en-US" smtClean="0"/>
              <a:t>8/28/2017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A62E784-3EAB-D843-BB12-A0DA5D5B45E4}" type="slidenum">
              <a:rPr lang="en-US" smtClean="0"/>
              <a:t>‹#›</a:t>
            </a:fld>
            <a:endParaRPr lang="en-US"/>
          </a:p>
        </p:txBody>
      </p:sp>
    </p:spTree>
    <p:extLst>
      <p:ext uri="{BB962C8B-B14F-4D97-AF65-F5344CB8AC3E}">
        <p14:creationId xmlns:p14="http://schemas.microsoft.com/office/powerpoint/2010/main" val="354983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C2D7F-B096-EB4F-875C-0C35828393CD}" type="datetimeFigureOut">
              <a:rPr lang="de-DE" smtClean="0"/>
              <a:t>28.08.2017</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D62952-2636-5A41-9FA9-37E79589519A}" type="slidenum">
              <a:rPr lang="de-DE" smtClean="0"/>
              <a:t>‹#›</a:t>
            </a:fld>
            <a:endParaRPr lang="de-DE"/>
          </a:p>
        </p:txBody>
      </p:sp>
    </p:spTree>
    <p:extLst>
      <p:ext uri="{BB962C8B-B14F-4D97-AF65-F5344CB8AC3E}">
        <p14:creationId xmlns:p14="http://schemas.microsoft.com/office/powerpoint/2010/main" val="12952916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95589" y="1864132"/>
            <a:ext cx="6547330" cy="1102519"/>
          </a:xfrm>
        </p:spPr>
        <p:txBody>
          <a:bodyPr>
            <a:normAutofit/>
          </a:bodyPr>
          <a:lstStyle>
            <a:lvl1pPr algn="r">
              <a:defRPr sz="3400"/>
            </a:lvl1pPr>
          </a:lstStyle>
          <a:p>
            <a:r>
              <a:rPr lang="en-US" dirty="0" smtClean="0"/>
              <a:t>Click to edit Master title style</a:t>
            </a:r>
            <a:endParaRPr lang="en-US" dirty="0"/>
          </a:p>
        </p:txBody>
      </p:sp>
      <p:sp>
        <p:nvSpPr>
          <p:cNvPr id="3" name="Subtitle 2"/>
          <p:cNvSpPr>
            <a:spLocks noGrp="1"/>
          </p:cNvSpPr>
          <p:nvPr>
            <p:ph type="subTitle" idx="1"/>
          </p:nvPr>
        </p:nvSpPr>
        <p:spPr>
          <a:xfrm>
            <a:off x="1795589" y="2966651"/>
            <a:ext cx="6547330" cy="1314450"/>
          </a:xfrm>
        </p:spPr>
        <p:txBody>
          <a:bodyPr>
            <a:normAutofit/>
          </a:bodyPr>
          <a:lstStyle>
            <a:lvl1pPr marL="0" indent="0" algn="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88649"/>
            <a:ext cx="2057400" cy="32372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88649"/>
            <a:ext cx="6019800" cy="360597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
        <p:nvSpPr>
          <p:cNvPr id="7" name="Fußzeilenplatzhalter 4"/>
          <p:cNvSpPr>
            <a:spLocks noGrp="1"/>
          </p:cNvSpPr>
          <p:nvPr>
            <p:ph type="ftr" sz="quarter" idx="3"/>
          </p:nvPr>
        </p:nvSpPr>
        <p:spPr>
          <a:xfrm>
            <a:off x="3330794" y="4694306"/>
            <a:ext cx="2494740" cy="274637"/>
          </a:xfrm>
          <a:prstGeom prst="rect">
            <a:avLst/>
          </a:prstGeom>
        </p:spPr>
        <p:txBody>
          <a:bodyPr vert="horz" lIns="91440" tIns="45720" rIns="91440" bIns="45720" rtlCol="0" anchor="ctr"/>
          <a:lstStyle>
            <a:lvl1pPr algn="ctr">
              <a:defRPr sz="1200">
                <a:solidFill>
                  <a:schemeClr val="tx1">
                    <a:tint val="75000"/>
                  </a:schemeClr>
                </a:solidFill>
                <a:latin typeface="Open Sans"/>
                <a:cs typeface="Open Sans"/>
              </a:defRPr>
            </a:lvl1pPr>
          </a:lstStyle>
          <a:p>
            <a:endParaRPr lang="de-DE" dirty="0"/>
          </a:p>
        </p:txBody>
      </p:sp>
      <p:sp>
        <p:nvSpPr>
          <p:cNvPr id="8" name="Content Placeholder 2"/>
          <p:cNvSpPr>
            <a:spLocks noGrp="1"/>
          </p:cNvSpPr>
          <p:nvPr>
            <p:ph idx="13" hasCustomPrompt="1"/>
          </p:nvPr>
        </p:nvSpPr>
        <p:spPr>
          <a:xfrm>
            <a:off x="2583896" y="361158"/>
            <a:ext cx="3087536" cy="375962"/>
          </a:xfrm>
        </p:spPr>
        <p:txBody>
          <a:bodyPr>
            <a:normAutofit/>
          </a:bodyPr>
          <a:lstStyle>
            <a:lvl1pPr marL="0" indent="0" algn="r">
              <a:buFontTx/>
              <a:buNone/>
              <a:defRPr sz="1400">
                <a:solidFill>
                  <a:schemeClr val="bg1"/>
                </a:solidFill>
              </a:defRPr>
            </a:lvl1pPr>
          </a:lstStyle>
          <a:p>
            <a:pPr lvl="0"/>
            <a:r>
              <a:rPr lang="en-US" dirty="0" err="1" smtClean="0"/>
              <a:t>Thema</a:t>
            </a:r>
            <a:endParaRPr lang="en-US" dirty="0"/>
          </a:p>
        </p:txBody>
      </p:sp>
      <p:pic>
        <p:nvPicPr>
          <p:cNvPr id="10" name="Slika 8"/>
          <p:cNvPicPr>
            <a:picLocks noChangeAspect="1"/>
          </p:cNvPicPr>
          <p:nvPr userDrawn="1"/>
        </p:nvPicPr>
        <p:blipFill>
          <a:blip r:embed="rId2"/>
          <a:stretch>
            <a:fillRect/>
          </a:stretch>
        </p:blipFill>
        <p:spPr>
          <a:xfrm>
            <a:off x="3210321" y="4609497"/>
            <a:ext cx="3170195" cy="445047"/>
          </a:xfrm>
          <a:prstGeom prst="snip2DiagRect">
            <a:avLst>
              <a:gd name="adj1" fmla="val 0"/>
              <a:gd name="adj2" fmla="val 38382"/>
            </a:avLst>
          </a:prstGeom>
        </p:spPr>
      </p:pic>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691781"/>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566640"/>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22823"/>
            <a:ext cx="4038600" cy="23719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022823"/>
            <a:ext cx="4038600" cy="23719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123151"/>
            <a:ext cx="8229600" cy="857250"/>
          </a:xfrm>
        </p:spPr>
        <p:txBody>
          <a:bodyPr/>
          <a:lstStyle>
            <a:lvl1pPr>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57201" y="2150737"/>
            <a:ext cx="4040188" cy="21935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150983"/>
            <a:ext cx="4041775" cy="21935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36734"/>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49325"/>
            <a:ext cx="5111750" cy="36452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286450"/>
            <a:ext cx="3008313" cy="23081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27958"/>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85208"/>
            <a:ext cx="8229600" cy="263123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4695099"/>
            <a:ext cx="2133600" cy="273844"/>
          </a:xfrm>
          <a:prstGeom prst="rect">
            <a:avLst/>
          </a:prstGeom>
        </p:spPr>
        <p:txBody>
          <a:bodyPr vert="horz" lIns="91440" tIns="45720" rIns="91440" bIns="45720" rtlCol="0" anchor="ctr"/>
          <a:lstStyle>
            <a:lvl1pPr algn="r">
              <a:defRPr sz="1200" baseline="0">
                <a:solidFill>
                  <a:schemeClr val="tx1">
                    <a:tint val="75000"/>
                  </a:schemeClr>
                </a:solidFill>
                <a:latin typeface="Open Sans"/>
              </a:defRPr>
            </a:lvl1pPr>
          </a:lstStyle>
          <a:p>
            <a:fld id="{2066355A-084C-D24E-9AD2-7E4FC41EA627}" type="slidenum">
              <a:rPr lang="en-US" smtClean="0"/>
              <a:pPr/>
              <a:t>‹#›</a:t>
            </a:fld>
            <a:endParaRPr lang="en-US" dirty="0"/>
          </a:p>
        </p:txBody>
      </p:sp>
      <p:sp>
        <p:nvSpPr>
          <p:cNvPr id="5" name="Fußzeilenplatzhalter 4"/>
          <p:cNvSpPr>
            <a:spLocks noGrp="1"/>
          </p:cNvSpPr>
          <p:nvPr>
            <p:ph type="ftr" sz="quarter" idx="3"/>
          </p:nvPr>
        </p:nvSpPr>
        <p:spPr>
          <a:xfrm>
            <a:off x="3330794" y="4694306"/>
            <a:ext cx="2494740" cy="274637"/>
          </a:xfrm>
          <a:prstGeom prst="rect">
            <a:avLst/>
          </a:prstGeom>
        </p:spPr>
        <p:txBody>
          <a:bodyPr vert="horz" lIns="91440" tIns="45720" rIns="91440" bIns="45720" rtlCol="0" anchor="ctr"/>
          <a:lstStyle>
            <a:lvl1pPr algn="ctr">
              <a:defRPr sz="1200">
                <a:solidFill>
                  <a:schemeClr val="tx1">
                    <a:tint val="75000"/>
                  </a:schemeClr>
                </a:solidFill>
                <a:latin typeface="Open Sans"/>
                <a:cs typeface="Open Sans"/>
              </a:defRPr>
            </a:lvl1pPr>
          </a:lstStyle>
          <a:p>
            <a:endParaRPr lang="de-DE"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hf hdr="0" dt="0"/>
  <p:txStyles>
    <p:titleStyle>
      <a:lvl1pPr algn="ctr" defTabSz="457200" rtl="0" eaLnBrk="1" latinLnBrk="0" hangingPunct="1">
        <a:spcBef>
          <a:spcPct val="0"/>
        </a:spcBef>
        <a:buNone/>
        <a:defRPr sz="3200" b="1" i="0" kern="1200">
          <a:solidFill>
            <a:schemeClr val="tx1"/>
          </a:solidFill>
          <a:latin typeface="Open Sans"/>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Open Sans"/>
          <a:ea typeface="+mn-ea"/>
          <a:cs typeface="+mn-cs"/>
        </a:defRPr>
      </a:lvl1pPr>
      <a:lvl2pPr marL="742950" indent="-285750" algn="l" defTabSz="457200" rtl="0" eaLnBrk="1" latinLnBrk="0" hangingPunct="1">
        <a:spcBef>
          <a:spcPct val="20000"/>
        </a:spcBef>
        <a:buFont typeface="Arial"/>
        <a:buChar char="–"/>
        <a:defRPr sz="2600" kern="1200">
          <a:solidFill>
            <a:schemeClr val="tx1"/>
          </a:solidFill>
          <a:latin typeface="Open Sans"/>
          <a:ea typeface="+mn-ea"/>
          <a:cs typeface="+mn-cs"/>
        </a:defRPr>
      </a:lvl2pPr>
      <a:lvl3pPr marL="1143000" indent="-228600" algn="l" defTabSz="457200" rtl="0" eaLnBrk="1" latinLnBrk="0" hangingPunct="1">
        <a:spcBef>
          <a:spcPct val="20000"/>
        </a:spcBef>
        <a:buFont typeface="Arial"/>
        <a:buChar char="•"/>
        <a:defRPr sz="2200" kern="1200">
          <a:solidFill>
            <a:schemeClr val="tx1"/>
          </a:solidFill>
          <a:latin typeface="Open Sans"/>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sl-SI" dirty="0" smtClean="0"/>
              <a:t>Cooperation programme Interreg V-A Slovenia-hungary</a:t>
            </a:r>
            <a:endParaRPr lang="de-DE" dirty="0"/>
          </a:p>
        </p:txBody>
      </p:sp>
      <p:sp>
        <p:nvSpPr>
          <p:cNvPr id="3" name="Untertitel 2"/>
          <p:cNvSpPr>
            <a:spLocks noGrp="1"/>
          </p:cNvSpPr>
          <p:nvPr>
            <p:ph type="subTitle" idx="1"/>
          </p:nvPr>
        </p:nvSpPr>
        <p:spPr/>
        <p:txBody>
          <a:bodyPr/>
          <a:lstStyle/>
          <a:p>
            <a:endParaRPr lang="sl-SI" dirty="0" smtClean="0"/>
          </a:p>
          <a:p>
            <a:r>
              <a:rPr lang="sl-SI" dirty="0" smtClean="0"/>
              <a:t>Aleš Mrkela, Managing Authority</a:t>
            </a:r>
          </a:p>
          <a:p>
            <a:r>
              <a:rPr lang="sl-SI" dirty="0" smtClean="0"/>
              <a:t>Gornja Radgona, 29.08.2017</a:t>
            </a:r>
            <a:endParaRPr lang="de-DE" dirty="0"/>
          </a:p>
        </p:txBody>
      </p:sp>
    </p:spTree>
    <p:extLst>
      <p:ext uri="{BB962C8B-B14F-4D97-AF65-F5344CB8AC3E}">
        <p14:creationId xmlns:p14="http://schemas.microsoft.com/office/powerpoint/2010/main" val="666017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631"/>
            <a:ext cx="8229600" cy="578596"/>
          </a:xfrm>
        </p:spPr>
        <p:txBody>
          <a:bodyPr>
            <a:normAutofit fontScale="90000"/>
          </a:bodyPr>
          <a:lstStyle/>
          <a:p>
            <a:r>
              <a:rPr lang="sl-SI" dirty="0" smtClean="0"/>
              <a:t>Examples </a:t>
            </a:r>
            <a:r>
              <a:rPr lang="sl-SI" dirty="0"/>
              <a:t>of actions </a:t>
            </a:r>
          </a:p>
        </p:txBody>
      </p:sp>
      <p:sp>
        <p:nvSpPr>
          <p:cNvPr id="3" name="Content Placeholder 2"/>
          <p:cNvSpPr>
            <a:spLocks noGrp="1"/>
          </p:cNvSpPr>
          <p:nvPr>
            <p:ph idx="1"/>
          </p:nvPr>
        </p:nvSpPr>
        <p:spPr>
          <a:xfrm>
            <a:off x="457200" y="1256388"/>
            <a:ext cx="8229600" cy="3281106"/>
          </a:xfrm>
        </p:spPr>
        <p:txBody>
          <a:bodyPr>
            <a:noAutofit/>
          </a:bodyPr>
          <a:lstStyle/>
          <a:p>
            <a:pPr lvl="0"/>
            <a:r>
              <a:rPr lang="sl-SI" sz="1100" dirty="0" smtClean="0">
                <a:solidFill>
                  <a:schemeClr val="accent3">
                    <a:lumMod val="75000"/>
                  </a:schemeClr>
                </a:solidFill>
              </a:rPr>
              <a:t>J</a:t>
            </a:r>
            <a:r>
              <a:rPr lang="en-US" sz="1100" dirty="0" err="1" smtClean="0">
                <a:solidFill>
                  <a:schemeClr val="accent3">
                    <a:lumMod val="75000"/>
                  </a:schemeClr>
                </a:solidFill>
              </a:rPr>
              <a:t>ointly</a:t>
            </a:r>
            <a:r>
              <a:rPr lang="en-US" sz="1100" dirty="0" smtClean="0">
                <a:solidFill>
                  <a:schemeClr val="accent3">
                    <a:lumMod val="75000"/>
                  </a:schemeClr>
                </a:solidFill>
              </a:rPr>
              <a:t> </a:t>
            </a:r>
            <a:r>
              <a:rPr lang="en-US" sz="1100" dirty="0">
                <a:solidFill>
                  <a:schemeClr val="accent3">
                    <a:lumMod val="75000"/>
                  </a:schemeClr>
                </a:solidFill>
              </a:rPr>
              <a:t>developed plans and strategies for the sustainable utilization of cultural and natural heritage for better use of the touristic potential of the rural parts of the </a:t>
            </a:r>
            <a:r>
              <a:rPr lang="en-US" sz="1100" dirty="0" err="1">
                <a:solidFill>
                  <a:schemeClr val="accent3">
                    <a:lumMod val="75000"/>
                  </a:schemeClr>
                </a:solidFill>
              </a:rPr>
              <a:t>programme</a:t>
            </a:r>
            <a:r>
              <a:rPr lang="en-US" sz="1100" dirty="0">
                <a:solidFill>
                  <a:schemeClr val="accent3">
                    <a:lumMod val="75000"/>
                  </a:schemeClr>
                </a:solidFill>
              </a:rPr>
              <a:t> </a:t>
            </a:r>
            <a:r>
              <a:rPr lang="en-US" sz="1100" dirty="0" smtClean="0">
                <a:solidFill>
                  <a:schemeClr val="accent3">
                    <a:lumMod val="75000"/>
                  </a:schemeClr>
                </a:solidFill>
              </a:rPr>
              <a:t>area</a:t>
            </a:r>
            <a:endParaRPr lang="sl-SI" sz="1100" dirty="0" smtClean="0">
              <a:solidFill>
                <a:schemeClr val="accent3">
                  <a:lumMod val="75000"/>
                </a:schemeClr>
              </a:solidFill>
            </a:endParaRPr>
          </a:p>
          <a:p>
            <a:pPr lvl="0"/>
            <a:r>
              <a:rPr lang="en-US" sz="1100" dirty="0" smtClean="0">
                <a:solidFill>
                  <a:schemeClr val="accent3">
                    <a:lumMod val="75000"/>
                  </a:schemeClr>
                </a:solidFill>
              </a:rPr>
              <a:t>Small </a:t>
            </a:r>
            <a:r>
              <a:rPr lang="en-US" sz="1100" dirty="0">
                <a:solidFill>
                  <a:schemeClr val="accent3">
                    <a:lumMod val="75000"/>
                  </a:schemeClr>
                </a:solidFill>
              </a:rPr>
              <a:t>scale investments regarding sustainable utilization of cultural and natural heritage by promoting environmental friendly technologies and/or by implementation of small scale renovation / revitalization and conservation of cultural and natural </a:t>
            </a:r>
            <a:r>
              <a:rPr lang="en-US" sz="1100" dirty="0" smtClean="0">
                <a:solidFill>
                  <a:schemeClr val="accent3">
                    <a:lumMod val="75000"/>
                  </a:schemeClr>
                </a:solidFill>
              </a:rPr>
              <a:t>heritage</a:t>
            </a:r>
            <a:endParaRPr lang="sl-SI" sz="1100" dirty="0" smtClean="0">
              <a:solidFill>
                <a:schemeClr val="accent3">
                  <a:lumMod val="75000"/>
                </a:schemeClr>
              </a:solidFill>
            </a:endParaRPr>
          </a:p>
          <a:p>
            <a:pPr lvl="0"/>
            <a:r>
              <a:rPr lang="en-US" sz="1100" dirty="0" smtClean="0">
                <a:solidFill>
                  <a:schemeClr val="accent3">
                    <a:lumMod val="75000"/>
                  </a:schemeClr>
                </a:solidFill>
              </a:rPr>
              <a:t>Improving </a:t>
            </a:r>
            <a:r>
              <a:rPr lang="en-US" sz="1100" dirty="0">
                <a:solidFill>
                  <a:schemeClr val="accent3">
                    <a:lumMod val="75000"/>
                  </a:schemeClr>
                </a:solidFill>
              </a:rPr>
              <a:t>accessibility to cultural and natural heritage sites as part of joint tourism measures in justified cases </a:t>
            </a:r>
            <a:endParaRPr lang="sl-SI" sz="1100" dirty="0" smtClean="0">
              <a:solidFill>
                <a:schemeClr val="accent3">
                  <a:lumMod val="75000"/>
                </a:schemeClr>
              </a:solidFill>
            </a:endParaRPr>
          </a:p>
          <a:p>
            <a:pPr lvl="0"/>
            <a:r>
              <a:rPr lang="en-US" sz="1100" dirty="0" smtClean="0">
                <a:solidFill>
                  <a:schemeClr val="accent3">
                    <a:lumMod val="75000"/>
                  </a:schemeClr>
                </a:solidFill>
              </a:rPr>
              <a:t>Awareness </a:t>
            </a:r>
            <a:r>
              <a:rPr lang="en-US" sz="1100" dirty="0">
                <a:solidFill>
                  <a:schemeClr val="accent3">
                    <a:lumMod val="75000"/>
                  </a:schemeClr>
                </a:solidFill>
              </a:rPr>
              <a:t>raising actions and/or campaigns related to improve the level of knowledge and education about the elements of cultural and natural heritage existing in the </a:t>
            </a:r>
            <a:r>
              <a:rPr lang="en-US" sz="1100" dirty="0" err="1">
                <a:solidFill>
                  <a:schemeClr val="accent3">
                    <a:lumMod val="75000"/>
                  </a:schemeClr>
                </a:solidFill>
              </a:rPr>
              <a:t>programme</a:t>
            </a:r>
            <a:r>
              <a:rPr lang="en-US" sz="1100" dirty="0">
                <a:solidFill>
                  <a:schemeClr val="accent3">
                    <a:lumMod val="75000"/>
                  </a:schemeClr>
                </a:solidFill>
              </a:rPr>
              <a:t> </a:t>
            </a:r>
            <a:r>
              <a:rPr lang="en-US" sz="1100" dirty="0" smtClean="0">
                <a:solidFill>
                  <a:schemeClr val="accent3">
                    <a:lumMod val="75000"/>
                  </a:schemeClr>
                </a:solidFill>
              </a:rPr>
              <a:t>area</a:t>
            </a:r>
            <a:endParaRPr lang="sl-SI" sz="1100" dirty="0" smtClean="0">
              <a:solidFill>
                <a:schemeClr val="accent3">
                  <a:lumMod val="75000"/>
                </a:schemeClr>
              </a:solidFill>
            </a:endParaRPr>
          </a:p>
          <a:p>
            <a:pPr lvl="0"/>
            <a:r>
              <a:rPr lang="sl-SI" sz="1100" dirty="0" smtClean="0">
                <a:solidFill>
                  <a:schemeClr val="accent3">
                    <a:lumMod val="75000"/>
                  </a:schemeClr>
                </a:solidFill>
              </a:rPr>
              <a:t>R</a:t>
            </a:r>
            <a:r>
              <a:rPr lang="en-US" sz="1100" dirty="0" err="1" smtClean="0">
                <a:solidFill>
                  <a:schemeClr val="accent3">
                    <a:lumMod val="75000"/>
                  </a:schemeClr>
                </a:solidFill>
              </a:rPr>
              <a:t>egional</a:t>
            </a:r>
            <a:r>
              <a:rPr lang="en-US" sz="1100" dirty="0" smtClean="0">
                <a:solidFill>
                  <a:schemeClr val="accent3">
                    <a:lumMod val="75000"/>
                  </a:schemeClr>
                </a:solidFill>
              </a:rPr>
              <a:t> </a:t>
            </a:r>
            <a:r>
              <a:rPr lang="en-US" sz="1100" dirty="0">
                <a:solidFill>
                  <a:schemeClr val="accent3">
                    <a:lumMod val="75000"/>
                  </a:schemeClr>
                </a:solidFill>
              </a:rPr>
              <a:t>cross-border cooperation in tourism destination management, development of regional trademark and quality management systems, common branding and promotion, joint organization and participation in fairs and exhibitions, transfer of know-how, etc., </a:t>
            </a:r>
            <a:endParaRPr lang="sl-SI" sz="1100" dirty="0">
              <a:solidFill>
                <a:schemeClr val="accent3">
                  <a:lumMod val="75000"/>
                </a:schemeClr>
              </a:solidFill>
            </a:endParaRPr>
          </a:p>
          <a:p>
            <a:pPr lvl="0"/>
            <a:r>
              <a:rPr lang="en-US" sz="1100" dirty="0" smtClean="0">
                <a:solidFill>
                  <a:schemeClr val="accent3">
                    <a:lumMod val="75000"/>
                  </a:schemeClr>
                </a:solidFill>
              </a:rPr>
              <a:t>Supporting </a:t>
            </a:r>
            <a:r>
              <a:rPr lang="en-US" sz="1100" dirty="0">
                <a:solidFill>
                  <a:schemeClr val="accent3">
                    <a:lumMod val="75000"/>
                  </a:schemeClr>
                </a:solidFill>
              </a:rPr>
              <a:t>diversification of quality cross-border tourism services offered in the area </a:t>
            </a:r>
            <a:endParaRPr lang="sl-SI" sz="1100" dirty="0">
              <a:solidFill>
                <a:schemeClr val="accent3">
                  <a:lumMod val="75000"/>
                </a:schemeClr>
              </a:solidFill>
            </a:endParaRPr>
          </a:p>
          <a:p>
            <a:pPr lvl="0"/>
            <a:r>
              <a:rPr lang="sl-SI" sz="1100" dirty="0" smtClean="0">
                <a:solidFill>
                  <a:schemeClr val="accent3">
                    <a:lumMod val="75000"/>
                  </a:schemeClr>
                </a:solidFill>
              </a:rPr>
              <a:t>J</a:t>
            </a:r>
            <a:r>
              <a:rPr lang="en-US" sz="1100" dirty="0" err="1" smtClean="0">
                <a:solidFill>
                  <a:schemeClr val="accent3">
                    <a:lumMod val="75000"/>
                  </a:schemeClr>
                </a:solidFill>
              </a:rPr>
              <a:t>oint</a:t>
            </a:r>
            <a:r>
              <a:rPr lang="en-US" sz="1100" dirty="0" smtClean="0">
                <a:solidFill>
                  <a:schemeClr val="accent3">
                    <a:lumMod val="75000"/>
                  </a:schemeClr>
                </a:solidFill>
              </a:rPr>
              <a:t> </a:t>
            </a:r>
            <a:r>
              <a:rPr lang="en-US" sz="1100" dirty="0">
                <a:solidFill>
                  <a:schemeClr val="accent3">
                    <a:lumMod val="75000"/>
                  </a:schemeClr>
                </a:solidFill>
              </a:rPr>
              <a:t>development of new, innovative tourism products and services for the rural, less developed </a:t>
            </a:r>
            <a:r>
              <a:rPr lang="en-US" sz="1100" dirty="0" smtClean="0">
                <a:solidFill>
                  <a:schemeClr val="accent3">
                    <a:lumMod val="75000"/>
                  </a:schemeClr>
                </a:solidFill>
              </a:rPr>
              <a:t>areas</a:t>
            </a:r>
            <a:endParaRPr lang="sl-SI" sz="1100" dirty="0" smtClean="0">
              <a:solidFill>
                <a:schemeClr val="accent3">
                  <a:lumMod val="75000"/>
                </a:schemeClr>
              </a:solidFill>
            </a:endParaRPr>
          </a:p>
          <a:p>
            <a:pPr lvl="0"/>
            <a:r>
              <a:rPr lang="sl-SI" sz="1100" dirty="0">
                <a:solidFill>
                  <a:schemeClr val="accent3">
                    <a:lumMod val="75000"/>
                  </a:schemeClr>
                </a:solidFill>
              </a:rPr>
              <a:t>T</a:t>
            </a:r>
            <a:r>
              <a:rPr lang="en-US" sz="1100" dirty="0" err="1" smtClean="0">
                <a:solidFill>
                  <a:schemeClr val="accent3">
                    <a:lumMod val="75000"/>
                  </a:schemeClr>
                </a:solidFill>
              </a:rPr>
              <a:t>rainings</a:t>
            </a:r>
            <a:r>
              <a:rPr lang="en-US" sz="1100" dirty="0" smtClean="0">
                <a:solidFill>
                  <a:schemeClr val="accent3">
                    <a:lumMod val="75000"/>
                  </a:schemeClr>
                </a:solidFill>
              </a:rPr>
              <a:t> </a:t>
            </a:r>
            <a:r>
              <a:rPr lang="en-US" sz="1100" dirty="0">
                <a:solidFill>
                  <a:schemeClr val="accent3">
                    <a:lumMod val="75000"/>
                  </a:schemeClr>
                </a:solidFill>
              </a:rPr>
              <a:t>and capacity building for the local entrepreneurs and/or employees in developing relevant skills related to </a:t>
            </a:r>
            <a:r>
              <a:rPr lang="en-US" sz="1100" dirty="0" smtClean="0">
                <a:solidFill>
                  <a:schemeClr val="accent3">
                    <a:lumMod val="75000"/>
                  </a:schemeClr>
                </a:solidFill>
              </a:rPr>
              <a:t>tourism</a:t>
            </a:r>
            <a:endParaRPr lang="sl-SI" sz="1100" dirty="0" smtClean="0">
              <a:solidFill>
                <a:schemeClr val="accent3">
                  <a:lumMod val="75000"/>
                </a:schemeClr>
              </a:solidFill>
            </a:endParaRPr>
          </a:p>
          <a:p>
            <a:pPr lvl="0"/>
            <a:r>
              <a:rPr lang="en-US" sz="1100" dirty="0" smtClean="0">
                <a:solidFill>
                  <a:schemeClr val="accent3">
                    <a:lumMod val="75000"/>
                  </a:schemeClr>
                </a:solidFill>
              </a:rPr>
              <a:t>Improvement </a:t>
            </a:r>
            <a:r>
              <a:rPr lang="en-US" sz="1100" dirty="0">
                <a:solidFill>
                  <a:schemeClr val="accent3">
                    <a:lumMod val="75000"/>
                  </a:schemeClr>
                </a:solidFill>
              </a:rPr>
              <a:t>of the usage of modern (communication) tools and promotion </a:t>
            </a:r>
            <a:r>
              <a:rPr lang="en-US" sz="1100" dirty="0" smtClean="0">
                <a:solidFill>
                  <a:schemeClr val="accent3">
                    <a:lumMod val="75000"/>
                  </a:schemeClr>
                </a:solidFill>
              </a:rPr>
              <a:t>activities</a:t>
            </a:r>
            <a:endParaRPr lang="sl-SI" sz="1100" dirty="0" smtClean="0">
              <a:solidFill>
                <a:schemeClr val="accent3">
                  <a:lumMod val="75000"/>
                </a:schemeClr>
              </a:solidFill>
            </a:endParaRPr>
          </a:p>
          <a:p>
            <a:pPr lvl="0"/>
            <a:r>
              <a:rPr lang="en-US" sz="1100" dirty="0" smtClean="0">
                <a:solidFill>
                  <a:schemeClr val="accent3">
                    <a:lumMod val="75000"/>
                  </a:schemeClr>
                </a:solidFill>
              </a:rPr>
              <a:t>Establishment </a:t>
            </a:r>
            <a:r>
              <a:rPr lang="en-US" sz="1100" dirty="0">
                <a:solidFill>
                  <a:schemeClr val="accent3">
                    <a:lumMod val="75000"/>
                  </a:schemeClr>
                </a:solidFill>
              </a:rPr>
              <a:t>of organizations and/or partnership networks with cross-border relevance </a:t>
            </a:r>
            <a:endParaRPr lang="sl-SI" sz="1100" dirty="0" smtClean="0">
              <a:solidFill>
                <a:schemeClr val="accent3">
                  <a:lumMod val="75000"/>
                </a:schemeClr>
              </a:solidFill>
            </a:endParaRPr>
          </a:p>
          <a:p>
            <a:pPr lvl="0"/>
            <a:endParaRPr lang="sl-SI" sz="1100" dirty="0"/>
          </a:p>
        </p:txBody>
      </p:sp>
      <p:sp>
        <p:nvSpPr>
          <p:cNvPr id="4" name="Slide Number Placeholder 3"/>
          <p:cNvSpPr>
            <a:spLocks noGrp="1"/>
          </p:cNvSpPr>
          <p:nvPr>
            <p:ph type="sldNum" sz="quarter" idx="12"/>
          </p:nvPr>
        </p:nvSpPr>
        <p:spPr/>
        <p:txBody>
          <a:bodyPr/>
          <a:lstStyle/>
          <a:p>
            <a:fld id="{2066355A-084C-D24E-9AD2-7E4FC41EA627}" type="slidenum">
              <a:rPr lang="en-US" smtClean="0"/>
              <a:t>10</a:t>
            </a:fld>
            <a:endParaRPr lang="en-US" dirty="0"/>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2957109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631"/>
            <a:ext cx="8229600" cy="578596"/>
          </a:xfrm>
        </p:spPr>
        <p:txBody>
          <a:bodyPr>
            <a:normAutofit fontScale="90000"/>
          </a:bodyPr>
          <a:lstStyle/>
          <a:p>
            <a:r>
              <a:rPr lang="sl-SI" dirty="0" smtClean="0"/>
              <a:t>Potential beneficiaries</a:t>
            </a:r>
            <a:endParaRPr lang="sl-SI" dirty="0"/>
          </a:p>
        </p:txBody>
      </p:sp>
      <p:sp>
        <p:nvSpPr>
          <p:cNvPr id="3" name="Content Placeholder 2"/>
          <p:cNvSpPr>
            <a:spLocks noGrp="1"/>
          </p:cNvSpPr>
          <p:nvPr>
            <p:ph idx="1"/>
          </p:nvPr>
        </p:nvSpPr>
        <p:spPr>
          <a:xfrm>
            <a:off x="457200" y="1256388"/>
            <a:ext cx="8229600" cy="3281106"/>
          </a:xfrm>
        </p:spPr>
        <p:txBody>
          <a:bodyPr>
            <a:noAutofit/>
          </a:bodyPr>
          <a:lstStyle/>
          <a:p>
            <a:pPr lvl="0"/>
            <a:r>
              <a:rPr lang="en-US" sz="1600" dirty="0" smtClean="0">
                <a:solidFill>
                  <a:schemeClr val="accent3">
                    <a:lumMod val="75000"/>
                  </a:schemeClr>
                </a:solidFill>
              </a:rPr>
              <a:t>Local</a:t>
            </a:r>
            <a:r>
              <a:rPr lang="en-US" sz="1600" dirty="0">
                <a:solidFill>
                  <a:schemeClr val="accent3">
                    <a:lumMod val="75000"/>
                  </a:schemeClr>
                </a:solidFill>
              </a:rPr>
              <a:t>, regional public and state public administrations/institutions, and their organizations, such as national/natural park administrations, forest authorities, cultural institutions, museums, local action groups, organizations competent in the field of transport, </a:t>
            </a:r>
            <a:r>
              <a:rPr lang="en-US" sz="1600" dirty="0" smtClean="0">
                <a:solidFill>
                  <a:schemeClr val="accent3">
                    <a:lumMod val="75000"/>
                  </a:schemeClr>
                </a:solidFill>
              </a:rPr>
              <a:t>etc.</a:t>
            </a:r>
            <a:endParaRPr lang="sl-SI" sz="1600" dirty="0" smtClean="0">
              <a:solidFill>
                <a:schemeClr val="accent3">
                  <a:lumMod val="75000"/>
                </a:schemeClr>
              </a:solidFill>
            </a:endParaRPr>
          </a:p>
          <a:p>
            <a:pPr lvl="0"/>
            <a:r>
              <a:rPr lang="en-US" sz="1600" dirty="0" smtClean="0">
                <a:solidFill>
                  <a:schemeClr val="accent3">
                    <a:lumMod val="75000"/>
                  </a:schemeClr>
                </a:solidFill>
              </a:rPr>
              <a:t>State </a:t>
            </a:r>
            <a:r>
              <a:rPr lang="en-US" sz="1600" dirty="0">
                <a:solidFill>
                  <a:schemeClr val="accent3">
                    <a:lumMod val="75000"/>
                  </a:schemeClr>
                </a:solidFill>
              </a:rPr>
              <a:t>owned </a:t>
            </a:r>
            <a:r>
              <a:rPr lang="en-US" sz="1600" dirty="0" smtClean="0">
                <a:solidFill>
                  <a:schemeClr val="accent3">
                    <a:lumMod val="75000"/>
                  </a:schemeClr>
                </a:solidFill>
              </a:rPr>
              <a:t>companies</a:t>
            </a:r>
            <a:endParaRPr lang="sl-SI" sz="1600" dirty="0" smtClean="0">
              <a:solidFill>
                <a:schemeClr val="accent3">
                  <a:lumMod val="75000"/>
                </a:schemeClr>
              </a:solidFill>
            </a:endParaRPr>
          </a:p>
          <a:p>
            <a:pPr lvl="0"/>
            <a:r>
              <a:rPr lang="en-US" sz="1600" dirty="0" smtClean="0">
                <a:solidFill>
                  <a:schemeClr val="accent3">
                    <a:lumMod val="75000"/>
                  </a:schemeClr>
                </a:solidFill>
              </a:rPr>
              <a:t>NGOs</a:t>
            </a:r>
            <a:r>
              <a:rPr lang="en-US" sz="1600" dirty="0">
                <a:solidFill>
                  <a:schemeClr val="accent3">
                    <a:lumMod val="75000"/>
                  </a:schemeClr>
                </a:solidFill>
              </a:rPr>
              <a:t>, non-profit organizations (including legal entities established by private law with non-profit status and purpose of operation), tourism associations, tourism destination management </a:t>
            </a:r>
            <a:r>
              <a:rPr lang="en-US" sz="1600" dirty="0" smtClean="0">
                <a:solidFill>
                  <a:schemeClr val="accent3">
                    <a:lumMod val="75000"/>
                  </a:schemeClr>
                </a:solidFill>
              </a:rPr>
              <a:t>organizations</a:t>
            </a:r>
            <a:endParaRPr lang="sl-SI" sz="1600" dirty="0" smtClean="0">
              <a:solidFill>
                <a:schemeClr val="accent3">
                  <a:lumMod val="75000"/>
                </a:schemeClr>
              </a:solidFill>
            </a:endParaRPr>
          </a:p>
          <a:p>
            <a:pPr lvl="0"/>
            <a:r>
              <a:rPr lang="en-US" sz="1600" dirty="0" smtClean="0">
                <a:solidFill>
                  <a:schemeClr val="accent3">
                    <a:lumMod val="75000"/>
                  </a:schemeClr>
                </a:solidFill>
              </a:rPr>
              <a:t>In </a:t>
            </a:r>
            <a:r>
              <a:rPr lang="en-US" sz="1600" dirty="0">
                <a:solidFill>
                  <a:schemeClr val="accent3">
                    <a:lumMod val="75000"/>
                  </a:schemeClr>
                </a:solidFill>
              </a:rPr>
              <a:t>Hungary, church </a:t>
            </a:r>
            <a:r>
              <a:rPr lang="en-US" sz="1600" dirty="0" smtClean="0">
                <a:solidFill>
                  <a:schemeClr val="accent3">
                    <a:lumMod val="75000"/>
                  </a:schemeClr>
                </a:solidFill>
              </a:rPr>
              <a:t>institutions/organizations</a:t>
            </a:r>
            <a:endParaRPr lang="sl-SI" sz="1600" dirty="0" smtClean="0">
              <a:solidFill>
                <a:schemeClr val="accent3">
                  <a:lumMod val="75000"/>
                </a:schemeClr>
              </a:solidFill>
            </a:endParaRPr>
          </a:p>
          <a:p>
            <a:pPr lvl="0"/>
            <a:r>
              <a:rPr lang="en-US" sz="1600" dirty="0" smtClean="0">
                <a:solidFill>
                  <a:schemeClr val="accent3">
                    <a:lumMod val="75000"/>
                  </a:schemeClr>
                </a:solidFill>
              </a:rPr>
              <a:t>Chambers </a:t>
            </a:r>
            <a:r>
              <a:rPr lang="en-US" sz="1600" dirty="0">
                <a:solidFill>
                  <a:schemeClr val="accent3">
                    <a:lumMod val="75000"/>
                  </a:schemeClr>
                </a:solidFill>
              </a:rPr>
              <a:t>and professional </a:t>
            </a:r>
            <a:r>
              <a:rPr lang="en-US" sz="1600" dirty="0" smtClean="0">
                <a:solidFill>
                  <a:schemeClr val="accent3">
                    <a:lumMod val="75000"/>
                  </a:schemeClr>
                </a:solidFill>
              </a:rPr>
              <a:t>associations</a:t>
            </a:r>
            <a:endParaRPr lang="sl-SI" sz="1600" dirty="0" smtClean="0">
              <a:solidFill>
                <a:schemeClr val="accent3">
                  <a:lumMod val="75000"/>
                </a:schemeClr>
              </a:solidFill>
            </a:endParaRPr>
          </a:p>
          <a:p>
            <a:pPr lvl="0"/>
            <a:r>
              <a:rPr lang="en-US" sz="1600" dirty="0" smtClean="0">
                <a:solidFill>
                  <a:schemeClr val="accent3">
                    <a:lumMod val="75000"/>
                  </a:schemeClr>
                </a:solidFill>
              </a:rPr>
              <a:t>EGTCs</a:t>
            </a:r>
            <a:r>
              <a:rPr lang="en-US" sz="1600" dirty="0">
                <a:solidFill>
                  <a:schemeClr val="accent3">
                    <a:lumMod val="75000"/>
                  </a:schemeClr>
                </a:solidFill>
              </a:rPr>
              <a:t>. </a:t>
            </a:r>
          </a:p>
          <a:p>
            <a:pPr lvl="0"/>
            <a:endParaRPr lang="sl-SI" sz="1600" dirty="0"/>
          </a:p>
        </p:txBody>
      </p:sp>
      <p:sp>
        <p:nvSpPr>
          <p:cNvPr id="4" name="Slide Number Placeholder 3"/>
          <p:cNvSpPr>
            <a:spLocks noGrp="1"/>
          </p:cNvSpPr>
          <p:nvPr>
            <p:ph type="sldNum" sz="quarter" idx="12"/>
          </p:nvPr>
        </p:nvSpPr>
        <p:spPr/>
        <p:txBody>
          <a:bodyPr/>
          <a:lstStyle/>
          <a:p>
            <a:fld id="{2066355A-084C-D24E-9AD2-7E4FC41EA627}" type="slidenum">
              <a:rPr lang="en-US" smtClean="0"/>
              <a:t>11</a:t>
            </a:fld>
            <a:endParaRPr lang="en-US" dirty="0"/>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1788610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12</a:t>
            </a:fld>
            <a:endParaRPr lang="en-US"/>
          </a:p>
        </p:txBody>
      </p:sp>
      <p:sp>
        <p:nvSpPr>
          <p:cNvPr id="6" name="Content Placeholder 5"/>
          <p:cNvSpPr>
            <a:spLocks noGrp="1"/>
          </p:cNvSpPr>
          <p:nvPr>
            <p:ph idx="13"/>
          </p:nvPr>
        </p:nvSpPr>
        <p:spPr/>
        <p:txBody>
          <a:bodyPr/>
          <a:lstStyle/>
          <a:p>
            <a:endParaRPr lang="sl-SI"/>
          </a:p>
        </p:txBody>
      </p:sp>
      <p:sp>
        <p:nvSpPr>
          <p:cNvPr id="7" name="Cím 1"/>
          <p:cNvSpPr>
            <a:spLocks noGrp="1"/>
          </p:cNvSpPr>
          <p:nvPr>
            <p:ph type="title"/>
          </p:nvPr>
        </p:nvSpPr>
        <p:spPr>
          <a:xfrm>
            <a:off x="457200" y="927958"/>
            <a:ext cx="8229600" cy="857250"/>
          </a:xfrm>
        </p:spPr>
        <p:txBody>
          <a:bodyPr>
            <a:normAutofit/>
          </a:bodyPr>
          <a:lstStyle/>
          <a:p>
            <a:r>
              <a:rPr lang="hu-HU" sz="2800" dirty="0" smtClean="0"/>
              <a:t>2nd Priority axis</a:t>
            </a:r>
            <a:endParaRPr lang="hu-HU" sz="2800" dirty="0"/>
          </a:p>
        </p:txBody>
      </p:sp>
      <p:sp>
        <p:nvSpPr>
          <p:cNvPr id="8" name="Tartalom helye 2"/>
          <p:cNvSpPr>
            <a:spLocks noGrp="1"/>
          </p:cNvSpPr>
          <p:nvPr>
            <p:ph idx="1"/>
          </p:nvPr>
        </p:nvSpPr>
        <p:spPr>
          <a:xfrm>
            <a:off x="457200" y="1785208"/>
            <a:ext cx="8229600" cy="2631237"/>
          </a:xfrm>
        </p:spPr>
        <p:txBody>
          <a:bodyPr>
            <a:normAutofit fontScale="55000" lnSpcReduction="20000"/>
          </a:bodyPr>
          <a:lstStyle/>
          <a:p>
            <a:r>
              <a:rPr lang="hu-HU" i="1" dirty="0" smtClean="0">
                <a:solidFill>
                  <a:schemeClr val="accent3">
                    <a:lumMod val="75000"/>
                  </a:schemeClr>
                </a:solidFill>
              </a:rPr>
              <a:t>11</a:t>
            </a:r>
            <a:r>
              <a:rPr lang="hu-HU" i="1" dirty="0" smtClean="0">
                <a:solidFill>
                  <a:schemeClr val="accent3">
                    <a:lumMod val="75000"/>
                  </a:schemeClr>
                </a:solidFill>
              </a:rPr>
              <a:t>th Thematic objective, 11b </a:t>
            </a:r>
            <a:r>
              <a:rPr lang="hu-HU" i="1" dirty="0" smtClean="0">
                <a:solidFill>
                  <a:schemeClr val="accent3">
                    <a:lumMod val="75000"/>
                  </a:schemeClr>
                </a:solidFill>
              </a:rPr>
              <a:t>thematic investment</a:t>
            </a:r>
            <a:r>
              <a:rPr lang="hu-HU" i="1" dirty="0" smtClean="0">
                <a:solidFill>
                  <a:schemeClr val="accent3">
                    <a:lumMod val="75000"/>
                  </a:schemeClr>
                </a:solidFill>
              </a:rPr>
              <a:t>: „</a:t>
            </a:r>
            <a:r>
              <a:rPr lang="en-US" i="1" dirty="0" smtClean="0">
                <a:solidFill>
                  <a:schemeClr val="accent3">
                    <a:lumMod val="75000"/>
                  </a:schemeClr>
                </a:solidFill>
              </a:rPr>
              <a:t>Enhancing </a:t>
            </a:r>
            <a:r>
              <a:rPr lang="en-US" i="1" dirty="0">
                <a:solidFill>
                  <a:schemeClr val="accent3">
                    <a:lumMod val="75000"/>
                  </a:schemeClr>
                </a:solidFill>
              </a:rPr>
              <a:t>institutional capacity of public authorities and stakeholders and efficient public administration by promoting legal and administrative cooperation and cooperation between citizens and institutions</a:t>
            </a:r>
            <a:r>
              <a:rPr lang="en-US" i="1" dirty="0" smtClean="0">
                <a:solidFill>
                  <a:schemeClr val="accent3">
                    <a:lumMod val="75000"/>
                  </a:schemeClr>
                </a:solidFill>
              </a:rPr>
              <a:t>.</a:t>
            </a:r>
            <a:r>
              <a:rPr lang="sl-SI" i="1" dirty="0" smtClean="0">
                <a:solidFill>
                  <a:schemeClr val="accent3">
                    <a:lumMod val="75000"/>
                  </a:schemeClr>
                </a:solidFill>
              </a:rPr>
              <a:t>“</a:t>
            </a:r>
            <a:endParaRPr lang="hu-HU" i="1" dirty="0">
              <a:solidFill>
                <a:schemeClr val="accent3">
                  <a:lumMod val="75000"/>
                </a:schemeClr>
              </a:solidFill>
            </a:endParaRPr>
          </a:p>
          <a:p>
            <a:pPr algn="just"/>
            <a:r>
              <a:rPr lang="hu-HU" u="sng" dirty="0" smtClean="0">
                <a:solidFill>
                  <a:schemeClr val="accent3">
                    <a:lumMod val="75000"/>
                  </a:schemeClr>
                </a:solidFill>
              </a:rPr>
              <a:t>Specific objective of the programme:</a:t>
            </a:r>
            <a:endParaRPr lang="hu-HU" dirty="0" smtClean="0">
              <a:solidFill>
                <a:schemeClr val="accent3">
                  <a:lumMod val="75000"/>
                </a:schemeClr>
              </a:solidFill>
            </a:endParaRPr>
          </a:p>
          <a:p>
            <a:pPr marL="457200" lvl="1" indent="0" algn="just">
              <a:spcBef>
                <a:spcPts val="1200"/>
              </a:spcBef>
              <a:buNone/>
            </a:pPr>
            <a:r>
              <a:rPr lang="en-US" dirty="0">
                <a:solidFill>
                  <a:schemeClr val="accent3">
                    <a:lumMod val="75000"/>
                  </a:schemeClr>
                </a:solidFill>
              </a:rPr>
              <a:t>To increase the capacity for cooperation in order to reach a higher level of maturity in cross-border </a:t>
            </a:r>
            <a:r>
              <a:rPr lang="en-US" dirty="0" smtClean="0">
                <a:solidFill>
                  <a:schemeClr val="accent3">
                    <a:lumMod val="75000"/>
                  </a:schemeClr>
                </a:solidFill>
              </a:rPr>
              <a:t>relations.</a:t>
            </a:r>
            <a:endParaRPr lang="sl-SI" dirty="0" smtClean="0">
              <a:solidFill>
                <a:schemeClr val="accent3">
                  <a:lumMod val="75000"/>
                </a:schemeClr>
              </a:solidFill>
            </a:endParaRPr>
          </a:p>
          <a:p>
            <a:pPr marL="457200" lvl="1" indent="0" algn="just">
              <a:spcBef>
                <a:spcPts val="1200"/>
              </a:spcBef>
              <a:buNone/>
            </a:pPr>
            <a:r>
              <a:rPr lang="en-US" dirty="0">
                <a:solidFill>
                  <a:schemeClr val="accent3">
                    <a:lumMod val="75000"/>
                  </a:schemeClr>
                </a:solidFill>
              </a:rPr>
              <a:t>The exchange of experience in innovative approaches, tools and working methods, know-how, best practices, empowerment, advocacy and other forms of capacity </a:t>
            </a:r>
            <a:r>
              <a:rPr lang="en-US" dirty="0" smtClean="0">
                <a:solidFill>
                  <a:schemeClr val="accent3">
                    <a:lumMod val="75000"/>
                  </a:schemeClr>
                </a:solidFill>
              </a:rPr>
              <a:t>building</a:t>
            </a:r>
            <a:endParaRPr lang="hu-HU" dirty="0" smtClean="0">
              <a:solidFill>
                <a:schemeClr val="accent3">
                  <a:lumMod val="75000"/>
                </a:schemeClr>
              </a:solidFill>
            </a:endParaRPr>
          </a:p>
          <a:p>
            <a:pPr marL="457200" lvl="1" indent="0" algn="just">
              <a:spcBef>
                <a:spcPts val="1200"/>
              </a:spcBef>
              <a:buNone/>
            </a:pPr>
            <a:r>
              <a:rPr lang="sl-SI" dirty="0" smtClean="0">
                <a:solidFill>
                  <a:schemeClr val="accent3">
                    <a:lumMod val="75000"/>
                  </a:schemeClr>
                </a:solidFill>
              </a:rPr>
              <a:t>Improvement of institutional capacity</a:t>
            </a:r>
          </a:p>
          <a:p>
            <a:pPr marL="457200" lvl="1" indent="0" algn="just">
              <a:spcBef>
                <a:spcPts val="1200"/>
              </a:spcBef>
              <a:buNone/>
            </a:pPr>
            <a:r>
              <a:rPr lang="sl-SI" dirty="0" smtClean="0">
                <a:solidFill>
                  <a:schemeClr val="accent3">
                    <a:lumMod val="75000"/>
                  </a:schemeClr>
                </a:solidFill>
              </a:rPr>
              <a:t>Improvement of public services through cross border relations </a:t>
            </a:r>
            <a:endParaRPr lang="hu-HU" dirty="0" smtClean="0"/>
          </a:p>
          <a:p>
            <a:pPr marL="457200" lvl="1" indent="0" algn="just">
              <a:spcBef>
                <a:spcPts val="1200"/>
              </a:spcBef>
              <a:buNone/>
            </a:pPr>
            <a:endParaRPr lang="hu-HU" dirty="0"/>
          </a:p>
        </p:txBody>
      </p:sp>
      <p:sp>
        <p:nvSpPr>
          <p:cNvPr id="9" name="Dia számának helye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12</a:t>
            </a:fld>
            <a:endParaRPr lang="en-US" dirty="0"/>
          </a:p>
        </p:txBody>
      </p:sp>
      <p:sp>
        <p:nvSpPr>
          <p:cNvPr id="10" name="Szalagnyíl jobbra 6"/>
          <p:cNvSpPr/>
          <p:nvPr/>
        </p:nvSpPr>
        <p:spPr>
          <a:xfrm>
            <a:off x="716628" y="2613483"/>
            <a:ext cx="195444" cy="331557"/>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1" name="Szalagnyíl jobbra 7"/>
          <p:cNvSpPr/>
          <p:nvPr/>
        </p:nvSpPr>
        <p:spPr>
          <a:xfrm>
            <a:off x="716628" y="2972064"/>
            <a:ext cx="195444" cy="347843"/>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2" name="Szalagnyíl jobbra 8"/>
          <p:cNvSpPr/>
          <p:nvPr/>
        </p:nvSpPr>
        <p:spPr>
          <a:xfrm>
            <a:off x="677445" y="3346931"/>
            <a:ext cx="211731" cy="446729"/>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3" name="Szalagnyíl jobbra 7"/>
          <p:cNvSpPr/>
          <p:nvPr/>
        </p:nvSpPr>
        <p:spPr>
          <a:xfrm>
            <a:off x="716628" y="3820684"/>
            <a:ext cx="195444" cy="347843"/>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77353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13</a:t>
            </a:fld>
            <a:endParaRPr lang="en-US"/>
          </a:p>
        </p:txBody>
      </p:sp>
      <p:sp>
        <p:nvSpPr>
          <p:cNvPr id="5" name="Footer Placeholder 4"/>
          <p:cNvSpPr>
            <a:spLocks noGrp="1"/>
          </p:cNvSpPr>
          <p:nvPr>
            <p:ph type="ftr" sz="quarter" idx="3"/>
          </p:nvPr>
        </p:nvSpPr>
        <p:spPr/>
        <p:txBody>
          <a:bodyPr/>
          <a:lstStyle/>
          <a:p>
            <a:endParaRPr lang="de-DE" dirty="0"/>
          </a:p>
        </p:txBody>
      </p:sp>
      <p:sp>
        <p:nvSpPr>
          <p:cNvPr id="6" name="Content Placeholder 5"/>
          <p:cNvSpPr>
            <a:spLocks noGrp="1"/>
          </p:cNvSpPr>
          <p:nvPr>
            <p:ph idx="13"/>
          </p:nvPr>
        </p:nvSpPr>
        <p:spPr/>
        <p:txBody>
          <a:bodyPr/>
          <a:lstStyle/>
          <a:p>
            <a:endParaRPr lang="sl-SI"/>
          </a:p>
        </p:txBody>
      </p:sp>
      <p:sp>
        <p:nvSpPr>
          <p:cNvPr id="7" name="Cím 1"/>
          <p:cNvSpPr>
            <a:spLocks noGrp="1"/>
          </p:cNvSpPr>
          <p:nvPr>
            <p:ph type="title"/>
          </p:nvPr>
        </p:nvSpPr>
        <p:spPr>
          <a:xfrm>
            <a:off x="155275" y="1015216"/>
            <a:ext cx="8817275" cy="857250"/>
          </a:xfrm>
        </p:spPr>
        <p:txBody>
          <a:bodyPr>
            <a:noAutofit/>
          </a:bodyPr>
          <a:lstStyle/>
          <a:p>
            <a:r>
              <a:rPr lang="hu-HU" dirty="0" smtClean="0"/>
              <a:t>Programme philosophy: </a:t>
            </a:r>
            <a:br>
              <a:rPr lang="hu-HU" dirty="0" smtClean="0"/>
            </a:br>
            <a:r>
              <a:rPr lang="hu-HU" dirty="0" smtClean="0"/>
              <a:t>strong programme orientation</a:t>
            </a:r>
            <a:endParaRPr lang="en-GB" dirty="0"/>
          </a:p>
        </p:txBody>
      </p:sp>
      <p:sp>
        <p:nvSpPr>
          <p:cNvPr id="8" name="Tartalom helye 2"/>
          <p:cNvSpPr>
            <a:spLocks noGrp="1"/>
          </p:cNvSpPr>
          <p:nvPr>
            <p:ph idx="1"/>
          </p:nvPr>
        </p:nvSpPr>
        <p:spPr>
          <a:xfrm>
            <a:off x="457200" y="1889284"/>
            <a:ext cx="8229600" cy="2631237"/>
          </a:xfrm>
        </p:spPr>
        <p:txBody>
          <a:bodyPr>
            <a:normAutofit/>
          </a:bodyPr>
          <a:lstStyle/>
          <a:p>
            <a:r>
              <a:rPr lang="sl-SI" dirty="0" smtClean="0">
                <a:solidFill>
                  <a:schemeClr val="accent3">
                    <a:lumMod val="75000"/>
                  </a:schemeClr>
                </a:solidFill>
              </a:rPr>
              <a:t>Catalisation of institutional cooperation</a:t>
            </a:r>
            <a:r>
              <a:rPr lang="sl-SI" dirty="0" smtClean="0">
                <a:solidFill>
                  <a:schemeClr val="accent3">
                    <a:lumMod val="75000"/>
                  </a:schemeClr>
                </a:solidFill>
              </a:rPr>
              <a:t>	  </a:t>
            </a:r>
            <a:r>
              <a:rPr lang="sl-SI" dirty="0" smtClean="0">
                <a:solidFill>
                  <a:schemeClr val="accent3">
                    <a:lumMod val="75000"/>
                  </a:schemeClr>
                </a:solidFill>
              </a:rPr>
              <a:t>joint problem solving of common problems exchange of experience, long lasting institutional relations </a:t>
            </a:r>
            <a:br>
              <a:rPr lang="sl-SI" dirty="0" smtClean="0">
                <a:solidFill>
                  <a:schemeClr val="accent3">
                    <a:lumMod val="75000"/>
                  </a:schemeClr>
                </a:solidFill>
              </a:rPr>
            </a:br>
            <a:r>
              <a:rPr lang="sl-SI" dirty="0" smtClean="0">
                <a:solidFill>
                  <a:schemeClr val="accent3">
                    <a:lumMod val="75000"/>
                  </a:schemeClr>
                </a:solidFill>
              </a:rPr>
              <a:t>better public services</a:t>
            </a:r>
            <a:endParaRPr lang="hu-HU" dirty="0" smtClean="0"/>
          </a:p>
          <a:p>
            <a:endParaRPr lang="hu-HU" dirty="0" smtClean="0"/>
          </a:p>
          <a:p>
            <a:endParaRPr lang="hu-HU" dirty="0" smtClean="0"/>
          </a:p>
        </p:txBody>
      </p:sp>
      <p:sp>
        <p:nvSpPr>
          <p:cNvPr id="9" name="Dia számának helye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13</a:t>
            </a:fld>
            <a:endParaRPr lang="en-US" dirty="0"/>
          </a:p>
        </p:txBody>
      </p:sp>
      <p:cxnSp>
        <p:nvCxnSpPr>
          <p:cNvPr id="11" name="Egyenes összekötő nyíllal 9"/>
          <p:cNvCxnSpPr/>
          <p:nvPr/>
        </p:nvCxnSpPr>
        <p:spPr>
          <a:xfrm>
            <a:off x="8094245" y="2572811"/>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Egyenes összekötő nyíllal 10"/>
          <p:cNvCxnSpPr/>
          <p:nvPr/>
        </p:nvCxnSpPr>
        <p:spPr>
          <a:xfrm>
            <a:off x="7467656" y="2189885"/>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Egyenes összekötő nyíllal 14"/>
          <p:cNvCxnSpPr/>
          <p:nvPr/>
        </p:nvCxnSpPr>
        <p:spPr>
          <a:xfrm>
            <a:off x="4465664" y="3452706"/>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2092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631"/>
            <a:ext cx="8229600" cy="578596"/>
          </a:xfrm>
        </p:spPr>
        <p:txBody>
          <a:bodyPr>
            <a:normAutofit fontScale="90000"/>
          </a:bodyPr>
          <a:lstStyle/>
          <a:p>
            <a:r>
              <a:rPr lang="sl-SI" dirty="0" smtClean="0"/>
              <a:t>Examples </a:t>
            </a:r>
            <a:r>
              <a:rPr lang="sl-SI" dirty="0"/>
              <a:t>of actions </a:t>
            </a:r>
          </a:p>
        </p:txBody>
      </p:sp>
      <p:sp>
        <p:nvSpPr>
          <p:cNvPr id="3" name="Content Placeholder 2"/>
          <p:cNvSpPr>
            <a:spLocks noGrp="1"/>
          </p:cNvSpPr>
          <p:nvPr>
            <p:ph idx="1"/>
          </p:nvPr>
        </p:nvSpPr>
        <p:spPr>
          <a:xfrm>
            <a:off x="457200" y="1256388"/>
            <a:ext cx="8229600" cy="3281106"/>
          </a:xfrm>
        </p:spPr>
        <p:txBody>
          <a:bodyPr>
            <a:noAutofit/>
          </a:bodyPr>
          <a:lstStyle/>
          <a:p>
            <a:pPr marL="0" lvl="0" indent="0">
              <a:buNone/>
            </a:pPr>
            <a:r>
              <a:rPr lang="en-US" sz="1100" dirty="0">
                <a:solidFill>
                  <a:schemeClr val="accent3">
                    <a:lumMod val="75000"/>
                  </a:schemeClr>
                </a:solidFill>
              </a:rPr>
              <a:t>The projects shall seek to create sustainable, strategic partnerships in the sectors tackled. Cooperation may address different fields such as:</a:t>
            </a:r>
            <a:endParaRPr lang="sl-SI" sz="1100" dirty="0" smtClean="0">
              <a:solidFill>
                <a:schemeClr val="accent3">
                  <a:lumMod val="75000"/>
                </a:schemeClr>
              </a:solidFill>
            </a:endParaRPr>
          </a:p>
          <a:p>
            <a:pPr lvl="0"/>
            <a:r>
              <a:rPr lang="en-US" sz="1100" dirty="0" smtClean="0">
                <a:solidFill>
                  <a:schemeClr val="accent3">
                    <a:lumMod val="75000"/>
                  </a:schemeClr>
                </a:solidFill>
              </a:rPr>
              <a:t>environmental </a:t>
            </a:r>
            <a:r>
              <a:rPr lang="en-US" sz="1100" dirty="0">
                <a:solidFill>
                  <a:schemeClr val="accent3">
                    <a:lumMod val="75000"/>
                  </a:schemeClr>
                </a:solidFill>
              </a:rPr>
              <a:t>protection, energy efficiency, renewable energy</a:t>
            </a:r>
          </a:p>
          <a:p>
            <a:pPr lvl="0"/>
            <a:r>
              <a:rPr lang="en-US" sz="1100" dirty="0" smtClean="0">
                <a:solidFill>
                  <a:schemeClr val="accent3">
                    <a:lumMod val="75000"/>
                  </a:schemeClr>
                </a:solidFill>
              </a:rPr>
              <a:t>social </a:t>
            </a:r>
            <a:r>
              <a:rPr lang="en-US" sz="1100" dirty="0">
                <a:solidFill>
                  <a:schemeClr val="accent3">
                    <a:lumMod val="75000"/>
                  </a:schemeClr>
                </a:solidFill>
              </a:rPr>
              <a:t>services (social innovation), healthcare by addressing the increasing problems the area is facing in the field of societal challenges, as ageing, depopulation, etc.</a:t>
            </a:r>
          </a:p>
          <a:p>
            <a:pPr lvl="0"/>
            <a:r>
              <a:rPr lang="en-US" sz="1100" dirty="0" smtClean="0">
                <a:solidFill>
                  <a:schemeClr val="accent3">
                    <a:lumMod val="75000"/>
                  </a:schemeClr>
                </a:solidFill>
              </a:rPr>
              <a:t>employment </a:t>
            </a:r>
            <a:r>
              <a:rPr lang="en-US" sz="1100" dirty="0">
                <a:solidFill>
                  <a:schemeClr val="accent3">
                    <a:lumMod val="75000"/>
                  </a:schemeClr>
                </a:solidFill>
              </a:rPr>
              <a:t>through developing organizational processes, joint measures and initiatives meant to increase the quality of the public services in the sector </a:t>
            </a:r>
          </a:p>
          <a:p>
            <a:pPr lvl="0"/>
            <a:r>
              <a:rPr lang="en-US" sz="1100" dirty="0" smtClean="0">
                <a:solidFill>
                  <a:schemeClr val="accent3">
                    <a:lumMod val="75000"/>
                  </a:schemeClr>
                </a:solidFill>
              </a:rPr>
              <a:t>spatial </a:t>
            </a:r>
            <a:r>
              <a:rPr lang="en-US" sz="1100" dirty="0">
                <a:solidFill>
                  <a:schemeClr val="accent3">
                    <a:lumMod val="75000"/>
                  </a:schemeClr>
                </a:solidFill>
              </a:rPr>
              <a:t>planning, regional development, through better coordinating and developing more efficient and effective policies in the field</a:t>
            </a:r>
          </a:p>
          <a:p>
            <a:pPr lvl="0"/>
            <a:r>
              <a:rPr lang="en-US" sz="1100" dirty="0" smtClean="0">
                <a:solidFill>
                  <a:schemeClr val="accent3">
                    <a:lumMod val="75000"/>
                  </a:schemeClr>
                </a:solidFill>
              </a:rPr>
              <a:t>accessibility</a:t>
            </a:r>
            <a:r>
              <a:rPr lang="en-US" sz="1100" dirty="0">
                <a:solidFill>
                  <a:schemeClr val="accent3">
                    <a:lumMod val="75000"/>
                  </a:schemeClr>
                </a:solidFill>
              </a:rPr>
              <a:t>, especially harmonization of cross-border public transport</a:t>
            </a:r>
          </a:p>
          <a:p>
            <a:pPr lvl="0"/>
            <a:r>
              <a:rPr lang="en-US" sz="1100" dirty="0" smtClean="0">
                <a:solidFill>
                  <a:schemeClr val="accent3">
                    <a:lumMod val="75000"/>
                  </a:schemeClr>
                </a:solidFill>
              </a:rPr>
              <a:t>civil </a:t>
            </a:r>
            <a:r>
              <a:rPr lang="en-US" sz="1100" dirty="0">
                <a:solidFill>
                  <a:schemeClr val="accent3">
                    <a:lumMod val="75000"/>
                  </a:schemeClr>
                </a:solidFill>
              </a:rPr>
              <a:t>protection and common risk prevention and management, by increasing the capacity to prevent and to intervene in case of manmade or natural emergency situations</a:t>
            </a:r>
          </a:p>
          <a:p>
            <a:pPr lvl="0"/>
            <a:r>
              <a:rPr lang="en-US" sz="1100" dirty="0" smtClean="0">
                <a:solidFill>
                  <a:schemeClr val="accent3">
                    <a:lumMod val="75000"/>
                  </a:schemeClr>
                </a:solidFill>
              </a:rPr>
              <a:t>cultural </a:t>
            </a:r>
            <a:r>
              <a:rPr lang="en-US" sz="1100" dirty="0">
                <a:solidFill>
                  <a:schemeClr val="accent3">
                    <a:lumMod val="75000"/>
                  </a:schemeClr>
                </a:solidFill>
              </a:rPr>
              <a:t>cooperation, through increasing the institutional capacity of the stakeholders for the preservation of the multi-ethnic cultural environment of the </a:t>
            </a:r>
            <a:r>
              <a:rPr lang="en-US" sz="1100" dirty="0" err="1">
                <a:solidFill>
                  <a:schemeClr val="accent3">
                    <a:lumMod val="75000"/>
                  </a:schemeClr>
                </a:solidFill>
              </a:rPr>
              <a:t>programme</a:t>
            </a:r>
            <a:r>
              <a:rPr lang="en-US" sz="1100" dirty="0">
                <a:solidFill>
                  <a:schemeClr val="accent3">
                    <a:lumMod val="75000"/>
                  </a:schemeClr>
                </a:solidFill>
              </a:rPr>
              <a:t> area</a:t>
            </a:r>
          </a:p>
          <a:p>
            <a:pPr lvl="0"/>
            <a:endParaRPr lang="sl-SI" sz="1100" dirty="0"/>
          </a:p>
        </p:txBody>
      </p:sp>
      <p:sp>
        <p:nvSpPr>
          <p:cNvPr id="4" name="Slide Number Placeholder 3"/>
          <p:cNvSpPr>
            <a:spLocks noGrp="1"/>
          </p:cNvSpPr>
          <p:nvPr>
            <p:ph type="sldNum" sz="quarter" idx="12"/>
          </p:nvPr>
        </p:nvSpPr>
        <p:spPr/>
        <p:txBody>
          <a:bodyPr/>
          <a:lstStyle/>
          <a:p>
            <a:fld id="{2066355A-084C-D24E-9AD2-7E4FC41EA627}" type="slidenum">
              <a:rPr lang="en-US" smtClean="0"/>
              <a:t>14</a:t>
            </a:fld>
            <a:endParaRPr lang="en-US" dirty="0"/>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2228363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631"/>
            <a:ext cx="8229600" cy="578596"/>
          </a:xfrm>
        </p:spPr>
        <p:txBody>
          <a:bodyPr>
            <a:normAutofit fontScale="90000"/>
          </a:bodyPr>
          <a:lstStyle/>
          <a:p>
            <a:r>
              <a:rPr lang="sl-SI" dirty="0" smtClean="0"/>
              <a:t>Potential beneficiaries</a:t>
            </a:r>
            <a:endParaRPr lang="sl-SI" dirty="0"/>
          </a:p>
        </p:txBody>
      </p:sp>
      <p:sp>
        <p:nvSpPr>
          <p:cNvPr id="3" name="Content Placeholder 2"/>
          <p:cNvSpPr>
            <a:spLocks noGrp="1"/>
          </p:cNvSpPr>
          <p:nvPr>
            <p:ph idx="1"/>
          </p:nvPr>
        </p:nvSpPr>
        <p:spPr>
          <a:xfrm>
            <a:off x="457200" y="1256388"/>
            <a:ext cx="8229600" cy="3281106"/>
          </a:xfrm>
        </p:spPr>
        <p:txBody>
          <a:bodyPr>
            <a:noAutofit/>
          </a:bodyPr>
          <a:lstStyle/>
          <a:p>
            <a:pPr lvl="0"/>
            <a:r>
              <a:rPr lang="en-US" sz="1600" dirty="0" smtClean="0">
                <a:solidFill>
                  <a:schemeClr val="accent3">
                    <a:lumMod val="75000"/>
                  </a:schemeClr>
                </a:solidFill>
              </a:rPr>
              <a:t>Local</a:t>
            </a:r>
            <a:r>
              <a:rPr lang="en-US" sz="1600" dirty="0">
                <a:solidFill>
                  <a:schemeClr val="accent3">
                    <a:lumMod val="75000"/>
                  </a:schemeClr>
                </a:solidFill>
              </a:rPr>
              <a:t>, regional and state level public administrations/institutions and their organizations</a:t>
            </a:r>
          </a:p>
          <a:p>
            <a:pPr lvl="0"/>
            <a:r>
              <a:rPr lang="en-US" sz="1600" dirty="0" smtClean="0">
                <a:solidFill>
                  <a:schemeClr val="accent3">
                    <a:lumMod val="75000"/>
                  </a:schemeClr>
                </a:solidFill>
              </a:rPr>
              <a:t>NGOs</a:t>
            </a:r>
            <a:endParaRPr lang="en-US" sz="1600" dirty="0">
              <a:solidFill>
                <a:schemeClr val="accent3">
                  <a:lumMod val="75000"/>
                </a:schemeClr>
              </a:solidFill>
            </a:endParaRPr>
          </a:p>
          <a:p>
            <a:pPr lvl="0"/>
            <a:r>
              <a:rPr lang="en-US" sz="1600" dirty="0" smtClean="0">
                <a:solidFill>
                  <a:schemeClr val="accent3">
                    <a:lumMod val="75000"/>
                  </a:schemeClr>
                </a:solidFill>
              </a:rPr>
              <a:t>Educational </a:t>
            </a:r>
            <a:r>
              <a:rPr lang="en-US" sz="1600" dirty="0">
                <a:solidFill>
                  <a:schemeClr val="accent3">
                    <a:lumMod val="75000"/>
                  </a:schemeClr>
                </a:solidFill>
              </a:rPr>
              <a:t>institutions, including rehabilitation centers</a:t>
            </a:r>
          </a:p>
          <a:p>
            <a:pPr lvl="0"/>
            <a:r>
              <a:rPr lang="en-US" sz="1600" dirty="0" smtClean="0">
                <a:solidFill>
                  <a:schemeClr val="accent3">
                    <a:lumMod val="75000"/>
                  </a:schemeClr>
                </a:solidFill>
              </a:rPr>
              <a:t>Healthcare </a:t>
            </a:r>
            <a:r>
              <a:rPr lang="en-US" sz="1600" dirty="0">
                <a:solidFill>
                  <a:schemeClr val="accent3">
                    <a:lumMod val="75000"/>
                  </a:schemeClr>
                </a:solidFill>
              </a:rPr>
              <a:t>institutions, providers of social services</a:t>
            </a:r>
          </a:p>
          <a:p>
            <a:pPr lvl="0"/>
            <a:r>
              <a:rPr lang="en-US" sz="1600" dirty="0" smtClean="0">
                <a:solidFill>
                  <a:schemeClr val="accent3">
                    <a:lumMod val="75000"/>
                  </a:schemeClr>
                </a:solidFill>
              </a:rPr>
              <a:t>Labor </a:t>
            </a:r>
            <a:r>
              <a:rPr lang="en-US" sz="1600" dirty="0">
                <a:solidFill>
                  <a:schemeClr val="accent3">
                    <a:lumMod val="75000"/>
                  </a:schemeClr>
                </a:solidFill>
              </a:rPr>
              <a:t>force offices, different forms of professional chambers</a:t>
            </a:r>
          </a:p>
          <a:p>
            <a:pPr lvl="0"/>
            <a:r>
              <a:rPr lang="en-US" sz="1600" dirty="0" smtClean="0">
                <a:solidFill>
                  <a:schemeClr val="accent3">
                    <a:lumMod val="75000"/>
                  </a:schemeClr>
                </a:solidFill>
              </a:rPr>
              <a:t>Cultural </a:t>
            </a:r>
            <a:r>
              <a:rPr lang="en-US" sz="1600" dirty="0">
                <a:solidFill>
                  <a:schemeClr val="accent3">
                    <a:lumMod val="75000"/>
                  </a:schemeClr>
                </a:solidFill>
              </a:rPr>
              <a:t>institutions and organizations</a:t>
            </a:r>
          </a:p>
          <a:p>
            <a:pPr lvl="0"/>
            <a:r>
              <a:rPr lang="en-US" sz="1600" dirty="0" smtClean="0">
                <a:solidFill>
                  <a:schemeClr val="accent3">
                    <a:lumMod val="75000"/>
                  </a:schemeClr>
                </a:solidFill>
              </a:rPr>
              <a:t>Stakeholders </a:t>
            </a:r>
            <a:r>
              <a:rPr lang="en-US" sz="1600" dirty="0">
                <a:solidFill>
                  <a:schemeClr val="accent3">
                    <a:lumMod val="75000"/>
                  </a:schemeClr>
                </a:solidFill>
              </a:rPr>
              <a:t>in the field of risk prevention and emergency management</a:t>
            </a:r>
          </a:p>
          <a:p>
            <a:pPr lvl="0"/>
            <a:r>
              <a:rPr lang="en-US" sz="1600" dirty="0" smtClean="0">
                <a:solidFill>
                  <a:schemeClr val="accent3">
                    <a:lumMod val="75000"/>
                  </a:schemeClr>
                </a:solidFill>
              </a:rPr>
              <a:t>EGTCs</a:t>
            </a:r>
            <a:r>
              <a:rPr lang="en-US" sz="1600" dirty="0">
                <a:solidFill>
                  <a:schemeClr val="accent3">
                    <a:lumMod val="75000"/>
                  </a:schemeClr>
                </a:solidFill>
              </a:rPr>
              <a:t>.</a:t>
            </a:r>
          </a:p>
          <a:p>
            <a:pPr lvl="0"/>
            <a:endParaRPr lang="sl-SI" sz="1600" dirty="0"/>
          </a:p>
        </p:txBody>
      </p:sp>
      <p:sp>
        <p:nvSpPr>
          <p:cNvPr id="4" name="Slide Number Placeholder 3"/>
          <p:cNvSpPr>
            <a:spLocks noGrp="1"/>
          </p:cNvSpPr>
          <p:nvPr>
            <p:ph type="sldNum" sz="quarter" idx="12"/>
          </p:nvPr>
        </p:nvSpPr>
        <p:spPr/>
        <p:txBody>
          <a:bodyPr/>
          <a:lstStyle/>
          <a:p>
            <a:fld id="{2066355A-084C-D24E-9AD2-7E4FC41EA627}" type="slidenum">
              <a:rPr lang="en-US" smtClean="0"/>
              <a:t>15</a:t>
            </a:fld>
            <a:endParaRPr lang="en-US" dirty="0"/>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3941089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958"/>
            <a:ext cx="8229600" cy="578596"/>
          </a:xfrm>
        </p:spPr>
        <p:txBody>
          <a:bodyPr>
            <a:normAutofit fontScale="90000"/>
          </a:bodyPr>
          <a:lstStyle/>
          <a:p>
            <a:r>
              <a:rPr lang="sl-SI" dirty="0" smtClean="0"/>
              <a:t>State of play</a:t>
            </a:r>
            <a:endParaRPr lang="sl-SI" dirty="0"/>
          </a:p>
        </p:txBody>
      </p:sp>
      <p:sp>
        <p:nvSpPr>
          <p:cNvPr id="3" name="Content Placeholder 2"/>
          <p:cNvSpPr>
            <a:spLocks noGrp="1"/>
          </p:cNvSpPr>
          <p:nvPr>
            <p:ph idx="1"/>
          </p:nvPr>
        </p:nvSpPr>
        <p:spPr>
          <a:xfrm>
            <a:off x="457200" y="1506554"/>
            <a:ext cx="8229600" cy="2909891"/>
          </a:xfrm>
        </p:spPr>
        <p:txBody>
          <a:bodyPr>
            <a:normAutofit fontScale="85000" lnSpcReduction="20000"/>
          </a:bodyPr>
          <a:lstStyle/>
          <a:p>
            <a:r>
              <a:rPr lang="sl-SI" dirty="0" smtClean="0"/>
              <a:t>Open call for proposals was published in December 2015 and is still open</a:t>
            </a:r>
          </a:p>
          <a:p>
            <a:r>
              <a:rPr lang="sl-SI" dirty="0" smtClean="0"/>
              <a:t>Deadlines for submission within the Open Call</a:t>
            </a:r>
          </a:p>
          <a:p>
            <a:pPr lvl="1"/>
            <a:r>
              <a:rPr lang="sl-SI" dirty="0" smtClean="0"/>
              <a:t>Already 3 rounds were processed</a:t>
            </a:r>
          </a:p>
          <a:p>
            <a:r>
              <a:rPr lang="sl-SI" dirty="0" smtClean="0"/>
              <a:t>4th deadline is 14th of November 2017</a:t>
            </a:r>
          </a:p>
          <a:p>
            <a:r>
              <a:rPr lang="sl-SI" dirty="0" smtClean="0"/>
              <a:t>13 projects supported </a:t>
            </a:r>
          </a:p>
          <a:p>
            <a:pPr lvl="1"/>
            <a:r>
              <a:rPr lang="sl-SI" dirty="0" smtClean="0"/>
              <a:t>9 from </a:t>
            </a:r>
            <a:r>
              <a:rPr lang="sl-SI" dirty="0"/>
              <a:t>1st priority in total </a:t>
            </a:r>
            <a:r>
              <a:rPr lang="sl-SI" dirty="0" smtClean="0"/>
              <a:t>of 8.639.769,93 EUR ERDF</a:t>
            </a:r>
          </a:p>
          <a:p>
            <a:pPr lvl="1"/>
            <a:r>
              <a:rPr lang="sl-SI" dirty="0" smtClean="0"/>
              <a:t>4 from 2nd priority in </a:t>
            </a:r>
            <a:r>
              <a:rPr lang="sl-SI" dirty="0"/>
              <a:t>total of </a:t>
            </a:r>
            <a:r>
              <a:rPr lang="sl-SI" dirty="0" smtClean="0"/>
              <a:t>1.070.830,77 EUR ERDF</a:t>
            </a:r>
          </a:p>
          <a:p>
            <a:endParaRPr lang="sl-SI" dirty="0" smtClean="0"/>
          </a:p>
        </p:txBody>
      </p:sp>
      <p:sp>
        <p:nvSpPr>
          <p:cNvPr id="4" name="Slide Number Placeholder 3"/>
          <p:cNvSpPr>
            <a:spLocks noGrp="1"/>
          </p:cNvSpPr>
          <p:nvPr>
            <p:ph type="sldNum" sz="quarter" idx="12"/>
          </p:nvPr>
        </p:nvSpPr>
        <p:spPr/>
        <p:txBody>
          <a:bodyPr/>
          <a:lstStyle/>
          <a:p>
            <a:fld id="{2066355A-084C-D24E-9AD2-7E4FC41EA627}" type="slidenum">
              <a:rPr lang="en-US" smtClean="0"/>
              <a:t>16</a:t>
            </a:fld>
            <a:endParaRPr lang="en-US"/>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2699456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l-SI" dirty="0" smtClean="0"/>
              <a:t>What kind of projects are currently supported?</a:t>
            </a:r>
            <a:endParaRPr lang="sl-SI" dirty="0"/>
          </a:p>
        </p:txBody>
      </p:sp>
      <p:sp>
        <p:nvSpPr>
          <p:cNvPr id="3" name="Content Placeholder 2"/>
          <p:cNvSpPr>
            <a:spLocks noGrp="1"/>
          </p:cNvSpPr>
          <p:nvPr>
            <p:ph idx="1"/>
          </p:nvPr>
        </p:nvSpPr>
        <p:spPr/>
        <p:txBody>
          <a:bodyPr>
            <a:normAutofit fontScale="70000" lnSpcReduction="20000"/>
          </a:bodyPr>
          <a:lstStyle/>
          <a:p>
            <a:r>
              <a:rPr lang="sl-SI" dirty="0" smtClean="0"/>
              <a:t>Projects developing connections between rural areas</a:t>
            </a:r>
          </a:p>
          <a:p>
            <a:r>
              <a:rPr lang="sl-SI" dirty="0" smtClean="0"/>
              <a:t>Hiking, biking and trail paths/parks establishment</a:t>
            </a:r>
          </a:p>
          <a:p>
            <a:r>
              <a:rPr lang="sl-SI" dirty="0" smtClean="0"/>
              <a:t>Leisure activities parks </a:t>
            </a:r>
          </a:p>
          <a:p>
            <a:r>
              <a:rPr lang="sl-SI" dirty="0" smtClean="0"/>
              <a:t>Projects improving overnight capacities</a:t>
            </a:r>
          </a:p>
          <a:p>
            <a:r>
              <a:rPr lang="sl-SI" dirty="0" smtClean="0"/>
              <a:t>Projects connecting turistical supply</a:t>
            </a:r>
          </a:p>
          <a:p>
            <a:r>
              <a:rPr lang="sl-SI" dirty="0" smtClean="0"/>
              <a:t>Interinstitutional capacity building</a:t>
            </a:r>
          </a:p>
          <a:p>
            <a:r>
              <a:rPr lang="sl-SI" dirty="0" smtClean="0"/>
              <a:t>Projects directed towards own institutional capacity building</a:t>
            </a:r>
          </a:p>
          <a:p>
            <a:endParaRPr lang="sl-SI" dirty="0"/>
          </a:p>
        </p:txBody>
      </p:sp>
      <p:sp>
        <p:nvSpPr>
          <p:cNvPr id="4" name="Slide Number Placeholder 3"/>
          <p:cNvSpPr>
            <a:spLocks noGrp="1"/>
          </p:cNvSpPr>
          <p:nvPr>
            <p:ph type="sldNum" sz="quarter" idx="12"/>
          </p:nvPr>
        </p:nvSpPr>
        <p:spPr/>
        <p:txBody>
          <a:bodyPr/>
          <a:lstStyle/>
          <a:p>
            <a:fld id="{2066355A-084C-D24E-9AD2-7E4FC41EA627}" type="slidenum">
              <a:rPr lang="en-US" smtClean="0"/>
              <a:t>17</a:t>
            </a:fld>
            <a:endParaRPr lang="en-US"/>
          </a:p>
        </p:txBody>
      </p:sp>
      <p:sp>
        <p:nvSpPr>
          <p:cNvPr id="5" name="Footer Placeholder 4"/>
          <p:cNvSpPr>
            <a:spLocks noGrp="1"/>
          </p:cNvSpPr>
          <p:nvPr>
            <p:ph type="ftr" sz="quarter" idx="3"/>
          </p:nvPr>
        </p:nvSpPr>
        <p:spPr/>
        <p:txBody>
          <a:bodyPr/>
          <a:lstStyle/>
          <a:p>
            <a:endParaRPr lang="de-DE" dirty="0"/>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117353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ERDF Funds remaining</a:t>
            </a:r>
            <a:endParaRPr lang="sl-SI" dirty="0"/>
          </a:p>
        </p:txBody>
      </p:sp>
      <p:sp>
        <p:nvSpPr>
          <p:cNvPr id="3" name="Content Placeholder 2"/>
          <p:cNvSpPr>
            <a:spLocks noGrp="1"/>
          </p:cNvSpPr>
          <p:nvPr>
            <p:ph idx="1"/>
          </p:nvPr>
        </p:nvSpPr>
        <p:spPr/>
        <p:txBody>
          <a:bodyPr/>
          <a:lstStyle/>
          <a:p>
            <a:pPr marL="0" indent="0">
              <a:buNone/>
            </a:pPr>
            <a:r>
              <a:rPr lang="sl-SI" dirty="0" smtClean="0">
                <a:solidFill>
                  <a:srgbClr val="C00000"/>
                </a:solidFill>
              </a:rPr>
              <a:t>4th Deadline </a:t>
            </a:r>
          </a:p>
          <a:p>
            <a:r>
              <a:rPr lang="sl-SI" dirty="0" smtClean="0"/>
              <a:t>1st </a:t>
            </a:r>
            <a:r>
              <a:rPr lang="sl-SI" dirty="0"/>
              <a:t>priority </a:t>
            </a:r>
            <a:r>
              <a:rPr lang="sl-SI" dirty="0" smtClean="0"/>
              <a:t>– 1.360.230,07 EUR ERDF</a:t>
            </a:r>
          </a:p>
          <a:p>
            <a:r>
              <a:rPr lang="sl-SI" dirty="0"/>
              <a:t>2nd priority – </a:t>
            </a:r>
            <a:r>
              <a:rPr lang="sl-SI" dirty="0" smtClean="0"/>
              <a:t>2.224.184,23 EUR ERDF</a:t>
            </a:r>
          </a:p>
          <a:p>
            <a:pPr marL="0" indent="0">
              <a:buNone/>
            </a:pPr>
            <a:r>
              <a:rPr lang="sl-SI" dirty="0" smtClean="0"/>
              <a:t>Even 5th deadline is expected for priority 2.</a:t>
            </a:r>
            <a:endParaRPr lang="sl-SI" dirty="0"/>
          </a:p>
        </p:txBody>
      </p:sp>
      <p:sp>
        <p:nvSpPr>
          <p:cNvPr id="4" name="Slide Number Placeholder 3"/>
          <p:cNvSpPr>
            <a:spLocks noGrp="1"/>
          </p:cNvSpPr>
          <p:nvPr>
            <p:ph type="sldNum" sz="quarter" idx="12"/>
          </p:nvPr>
        </p:nvSpPr>
        <p:spPr/>
        <p:txBody>
          <a:bodyPr/>
          <a:lstStyle/>
          <a:p>
            <a:fld id="{2066355A-084C-D24E-9AD2-7E4FC41EA627}" type="slidenum">
              <a:rPr lang="en-US" smtClean="0"/>
              <a:t>18</a:t>
            </a:fld>
            <a:endParaRPr lang="en-US"/>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555757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Current achievement</a:t>
            </a:r>
            <a:endParaRPr lang="sl-SI" dirty="0"/>
          </a:p>
        </p:txBody>
      </p:sp>
      <p:sp>
        <p:nvSpPr>
          <p:cNvPr id="3" name="Content Placeholder 2"/>
          <p:cNvSpPr>
            <a:spLocks noGrp="1"/>
          </p:cNvSpPr>
          <p:nvPr>
            <p:ph idx="1"/>
          </p:nvPr>
        </p:nvSpPr>
        <p:spPr/>
        <p:txBody>
          <a:bodyPr>
            <a:normAutofit fontScale="92500" lnSpcReduction="10000"/>
          </a:bodyPr>
          <a:lstStyle/>
          <a:p>
            <a:r>
              <a:rPr lang="sl-SI" dirty="0" smtClean="0"/>
              <a:t>66 different institutions supported</a:t>
            </a:r>
          </a:p>
          <a:p>
            <a:r>
              <a:rPr lang="sl-SI" dirty="0" smtClean="0"/>
              <a:t>57 partner reports submitted </a:t>
            </a:r>
            <a:r>
              <a:rPr lang="sl-SI" dirty="0"/>
              <a:t>(1st and 2nd reports already in the pipeline</a:t>
            </a:r>
            <a:r>
              <a:rPr lang="sl-SI" dirty="0" smtClean="0"/>
              <a:t>)</a:t>
            </a:r>
          </a:p>
          <a:p>
            <a:r>
              <a:rPr lang="sl-SI" dirty="0" smtClean="0"/>
              <a:t>518.423,83 EUR ERDF reported in the system so far</a:t>
            </a:r>
          </a:p>
          <a:p>
            <a:r>
              <a:rPr lang="sl-SI" dirty="0" smtClean="0"/>
              <a:t>First outputs and deliverables starting to emerge</a:t>
            </a:r>
          </a:p>
          <a:p>
            <a:endParaRPr lang="sl-SI" dirty="0"/>
          </a:p>
        </p:txBody>
      </p:sp>
      <p:sp>
        <p:nvSpPr>
          <p:cNvPr id="4" name="Slide Number Placeholder 3"/>
          <p:cNvSpPr>
            <a:spLocks noGrp="1"/>
          </p:cNvSpPr>
          <p:nvPr>
            <p:ph type="sldNum" sz="quarter" idx="12"/>
          </p:nvPr>
        </p:nvSpPr>
        <p:spPr/>
        <p:txBody>
          <a:bodyPr/>
          <a:lstStyle/>
          <a:p>
            <a:fld id="{2066355A-084C-D24E-9AD2-7E4FC41EA627}" type="slidenum">
              <a:rPr lang="en-US" smtClean="0"/>
              <a:t>19</a:t>
            </a:fld>
            <a:endParaRPr lang="en-US"/>
          </a:p>
        </p:txBody>
      </p:sp>
      <p:sp>
        <p:nvSpPr>
          <p:cNvPr id="6" name="Content Placeholder 5"/>
          <p:cNvSpPr>
            <a:spLocks noGrp="1"/>
          </p:cNvSpPr>
          <p:nvPr>
            <p:ph idx="13"/>
          </p:nvPr>
        </p:nvSpPr>
        <p:spPr/>
        <p:txBody>
          <a:bodyPr/>
          <a:lstStyle/>
          <a:p>
            <a:endParaRPr lang="sl-SI"/>
          </a:p>
        </p:txBody>
      </p:sp>
    </p:spTree>
    <p:extLst>
      <p:ext uri="{BB962C8B-B14F-4D97-AF65-F5344CB8AC3E}">
        <p14:creationId xmlns:p14="http://schemas.microsoft.com/office/powerpoint/2010/main" val="2904654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sl-SI" dirty="0" smtClean="0"/>
              <a:t>Programming</a:t>
            </a:r>
            <a:endParaRPr lang="de-DE" dirty="0"/>
          </a:p>
        </p:txBody>
      </p:sp>
      <p:sp>
        <p:nvSpPr>
          <p:cNvPr id="3" name="Inhaltsplatzhalter 2"/>
          <p:cNvSpPr>
            <a:spLocks noGrp="1"/>
          </p:cNvSpPr>
          <p:nvPr>
            <p:ph idx="1"/>
          </p:nvPr>
        </p:nvSpPr>
        <p:spPr>
          <a:xfrm>
            <a:off x="457200" y="1785208"/>
            <a:ext cx="6685472" cy="2631237"/>
          </a:xfrm>
        </p:spPr>
        <p:txBody>
          <a:bodyPr>
            <a:normAutofit fontScale="77500" lnSpcReduction="20000"/>
          </a:bodyPr>
          <a:lstStyle/>
          <a:p>
            <a:pPr marL="447675" indent="0">
              <a:buNone/>
            </a:pPr>
            <a:r>
              <a:rPr lang="sl-SI" dirty="0" smtClean="0">
                <a:solidFill>
                  <a:schemeClr val="accent3">
                    <a:lumMod val="75000"/>
                  </a:schemeClr>
                </a:solidFill>
              </a:rPr>
              <a:t>Evaluation of situation in programme area</a:t>
            </a:r>
            <a:endParaRPr lang="sl-SI" dirty="0">
              <a:solidFill>
                <a:schemeClr val="accent3">
                  <a:lumMod val="75000"/>
                </a:schemeClr>
              </a:solidFill>
            </a:endParaRPr>
          </a:p>
          <a:p>
            <a:pPr marL="447675" indent="0">
              <a:buNone/>
            </a:pPr>
            <a:r>
              <a:rPr lang="sl-SI" dirty="0" smtClean="0">
                <a:solidFill>
                  <a:schemeClr val="accent3">
                    <a:lumMod val="75000"/>
                  </a:schemeClr>
                </a:solidFill>
              </a:rPr>
              <a:t>Setting-up intervention logic and programme strategy</a:t>
            </a:r>
          </a:p>
          <a:p>
            <a:pPr marL="447675" indent="0">
              <a:buNone/>
            </a:pPr>
            <a:r>
              <a:rPr lang="sl-SI" dirty="0" smtClean="0">
                <a:solidFill>
                  <a:schemeClr val="accent3">
                    <a:lumMod val="75000"/>
                  </a:schemeClr>
                </a:solidFill>
              </a:rPr>
              <a:t>Selection of priorities, definition of activities and indicators</a:t>
            </a:r>
          </a:p>
          <a:p>
            <a:pPr marL="447675" indent="0">
              <a:buNone/>
            </a:pPr>
            <a:r>
              <a:rPr lang="sl-SI" dirty="0" smtClean="0">
                <a:solidFill>
                  <a:schemeClr val="accent3">
                    <a:lumMod val="75000"/>
                  </a:schemeClr>
                </a:solidFill>
              </a:rPr>
              <a:t>Financial planning</a:t>
            </a:r>
          </a:p>
          <a:p>
            <a:pPr marL="447675" indent="0">
              <a:buNone/>
            </a:pPr>
            <a:r>
              <a:rPr lang="sl-SI" dirty="0" smtClean="0">
                <a:solidFill>
                  <a:schemeClr val="accent3">
                    <a:lumMod val="75000"/>
                  </a:schemeClr>
                </a:solidFill>
              </a:rPr>
              <a:t>Setting-up of institutional framework and start of the programme</a:t>
            </a:r>
            <a:endParaRPr lang="sl-SI" dirty="0">
              <a:solidFill>
                <a:schemeClr val="accent3">
                  <a:lumMod val="75000"/>
                </a:schemeClr>
              </a:solidFill>
            </a:endParaRPr>
          </a:p>
          <a:p>
            <a:endParaRPr lang="de-DE" dirty="0"/>
          </a:p>
        </p:txBody>
      </p:sp>
      <p:sp>
        <p:nvSpPr>
          <p:cNvPr id="4" name="Foliennummernplatzhalter 3"/>
          <p:cNvSpPr>
            <a:spLocks noGrp="1"/>
          </p:cNvSpPr>
          <p:nvPr>
            <p:ph type="sldNum" sz="quarter" idx="12"/>
          </p:nvPr>
        </p:nvSpPr>
        <p:spPr/>
        <p:txBody>
          <a:bodyPr/>
          <a:lstStyle/>
          <a:p>
            <a:fld id="{2066355A-084C-D24E-9AD2-7E4FC41EA627}" type="slidenum">
              <a:rPr lang="en-US" smtClean="0"/>
              <a:t>2</a:t>
            </a:fld>
            <a:endParaRPr lang="en-US"/>
          </a:p>
        </p:txBody>
      </p:sp>
      <p:sp>
        <p:nvSpPr>
          <p:cNvPr id="5" name="Fußzeilenplatzhalter 4"/>
          <p:cNvSpPr>
            <a:spLocks noGrp="1"/>
          </p:cNvSpPr>
          <p:nvPr>
            <p:ph type="ftr" sz="quarter" idx="3"/>
          </p:nvPr>
        </p:nvSpPr>
        <p:spPr/>
        <p:txBody>
          <a:bodyPr/>
          <a:lstStyle/>
          <a:p>
            <a:endParaRPr lang="de-DE" dirty="0"/>
          </a:p>
        </p:txBody>
      </p:sp>
      <p:sp>
        <p:nvSpPr>
          <p:cNvPr id="6" name="Inhaltsplatzhalter 5"/>
          <p:cNvSpPr>
            <a:spLocks noGrp="1"/>
          </p:cNvSpPr>
          <p:nvPr>
            <p:ph idx="13"/>
          </p:nvPr>
        </p:nvSpPr>
        <p:spPr/>
        <p:txBody>
          <a:bodyPr/>
          <a:lstStyle/>
          <a:p>
            <a:endParaRPr lang="de-DE" dirty="0"/>
          </a:p>
        </p:txBody>
      </p:sp>
      <p:sp>
        <p:nvSpPr>
          <p:cNvPr id="8" name="Felfelé-lefelé nyíl 10"/>
          <p:cNvSpPr/>
          <p:nvPr/>
        </p:nvSpPr>
        <p:spPr>
          <a:xfrm>
            <a:off x="7096339" y="1188002"/>
            <a:ext cx="866066" cy="1498951"/>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9" name="Felfelé-lefelé nyíl 14"/>
          <p:cNvSpPr/>
          <p:nvPr/>
        </p:nvSpPr>
        <p:spPr>
          <a:xfrm>
            <a:off x="7945590" y="1188002"/>
            <a:ext cx="864816" cy="1498951"/>
          </a:xfrm>
          <a:prstGeom prst="up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0" name="Szövegdoboz 11"/>
          <p:cNvSpPr txBox="1"/>
          <p:nvPr/>
        </p:nvSpPr>
        <p:spPr>
          <a:xfrm rot="5400000">
            <a:off x="6856652" y="1866090"/>
            <a:ext cx="1361005" cy="323165"/>
          </a:xfrm>
          <a:prstGeom prst="rect">
            <a:avLst/>
          </a:prstGeom>
          <a:noFill/>
        </p:spPr>
        <p:txBody>
          <a:bodyPr wrap="square" rtlCol="0">
            <a:spAutoFit/>
          </a:bodyPr>
          <a:lstStyle/>
          <a:p>
            <a:pPr algn="ctr"/>
            <a:r>
              <a:rPr lang="hu-HU" sz="1500" b="1" dirty="0" smtClean="0">
                <a:solidFill>
                  <a:schemeClr val="bg1"/>
                </a:solidFill>
              </a:rPr>
              <a:t>Ex-ante</a:t>
            </a:r>
            <a:endParaRPr lang="en-GB" sz="1500" b="1" dirty="0">
              <a:solidFill>
                <a:schemeClr val="bg1"/>
              </a:solidFill>
            </a:endParaRPr>
          </a:p>
        </p:txBody>
      </p:sp>
      <p:sp>
        <p:nvSpPr>
          <p:cNvPr id="11" name="Szövegdoboz 15"/>
          <p:cNvSpPr txBox="1"/>
          <p:nvPr/>
        </p:nvSpPr>
        <p:spPr>
          <a:xfrm rot="5400000">
            <a:off x="7705903" y="1796493"/>
            <a:ext cx="1361005" cy="323165"/>
          </a:xfrm>
          <a:prstGeom prst="rect">
            <a:avLst/>
          </a:prstGeom>
          <a:noFill/>
        </p:spPr>
        <p:txBody>
          <a:bodyPr wrap="square" rtlCol="0">
            <a:spAutoFit/>
          </a:bodyPr>
          <a:lstStyle/>
          <a:p>
            <a:r>
              <a:rPr lang="hu-HU" sz="1500" b="1" dirty="0" smtClean="0">
                <a:solidFill>
                  <a:schemeClr val="bg1"/>
                </a:solidFill>
              </a:rPr>
              <a:t>Consultations</a:t>
            </a:r>
            <a:endParaRPr lang="en-GB" sz="1500" b="1" dirty="0">
              <a:solidFill>
                <a:schemeClr val="bg1"/>
              </a:solidFill>
            </a:endParaRPr>
          </a:p>
        </p:txBody>
      </p:sp>
      <p:sp>
        <p:nvSpPr>
          <p:cNvPr id="12" name="PoljeZBesedilom 4"/>
          <p:cNvSpPr txBox="1"/>
          <p:nvPr/>
        </p:nvSpPr>
        <p:spPr>
          <a:xfrm>
            <a:off x="7142672" y="3229361"/>
            <a:ext cx="1847493" cy="923330"/>
          </a:xfrm>
          <a:prstGeom prst="rect">
            <a:avLst/>
          </a:prstGeom>
          <a:noFill/>
        </p:spPr>
        <p:txBody>
          <a:bodyPr wrap="none" rtlCol="0">
            <a:spAutoFit/>
          </a:bodyPr>
          <a:lstStyle/>
          <a:p>
            <a:pPr algn="ctr"/>
            <a:r>
              <a:rPr lang="hu-HU" dirty="0" smtClean="0">
                <a:solidFill>
                  <a:srgbClr val="C00000"/>
                </a:solidFill>
              </a:rPr>
              <a:t>18.9.2015</a:t>
            </a:r>
          </a:p>
          <a:p>
            <a:pPr algn="ctr"/>
            <a:r>
              <a:rPr lang="sl-SI" dirty="0" smtClean="0"/>
              <a:t>Confirmation of </a:t>
            </a:r>
          </a:p>
          <a:p>
            <a:pPr algn="ctr"/>
            <a:r>
              <a:rPr lang="sl-SI" dirty="0" smtClean="0"/>
              <a:t>programme by EC</a:t>
            </a:r>
            <a:endParaRPr lang="sl-SI" dirty="0"/>
          </a:p>
        </p:txBody>
      </p:sp>
      <p:sp>
        <p:nvSpPr>
          <p:cNvPr id="13" name="Szalagnyíl jobbra 6"/>
          <p:cNvSpPr/>
          <p:nvPr/>
        </p:nvSpPr>
        <p:spPr>
          <a:xfrm>
            <a:off x="615398" y="1881054"/>
            <a:ext cx="195444" cy="525716"/>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4" name="Szalagnyíl jobbra 6"/>
          <p:cNvSpPr/>
          <p:nvPr/>
        </p:nvSpPr>
        <p:spPr>
          <a:xfrm>
            <a:off x="615398" y="2465737"/>
            <a:ext cx="195444" cy="525716"/>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5" name="Szalagnyíl jobbra 6"/>
          <p:cNvSpPr/>
          <p:nvPr/>
        </p:nvSpPr>
        <p:spPr>
          <a:xfrm>
            <a:off x="615398" y="3050420"/>
            <a:ext cx="195444" cy="525716"/>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6" name="Szalagnyíl jobbra 6"/>
          <p:cNvSpPr/>
          <p:nvPr/>
        </p:nvSpPr>
        <p:spPr>
          <a:xfrm>
            <a:off x="615398" y="3585845"/>
            <a:ext cx="195444" cy="525716"/>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24219880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20</a:t>
            </a:fld>
            <a:endParaRPr lang="en-US"/>
          </a:p>
        </p:txBody>
      </p:sp>
      <p:sp>
        <p:nvSpPr>
          <p:cNvPr id="6" name="Content Placeholder 5"/>
          <p:cNvSpPr>
            <a:spLocks noGrp="1"/>
          </p:cNvSpPr>
          <p:nvPr>
            <p:ph idx="13"/>
          </p:nvPr>
        </p:nvSpPr>
        <p:spPr/>
        <p:txBody>
          <a:bodyPr/>
          <a:lstStyle/>
          <a:p>
            <a:endParaRPr lang="sl-SI" dirty="0"/>
          </a:p>
        </p:txBody>
      </p:sp>
      <p:sp>
        <p:nvSpPr>
          <p:cNvPr id="7" name="Naslov 1"/>
          <p:cNvSpPr>
            <a:spLocks noGrp="1"/>
          </p:cNvSpPr>
          <p:nvPr>
            <p:ph type="title"/>
          </p:nvPr>
        </p:nvSpPr>
        <p:spPr>
          <a:xfrm>
            <a:off x="457200" y="927958"/>
            <a:ext cx="8229600" cy="857250"/>
          </a:xfrm>
        </p:spPr>
        <p:txBody>
          <a:bodyPr/>
          <a:lstStyle/>
          <a:p>
            <a:pPr algn="ctr"/>
            <a:r>
              <a:rPr lang="sl-SI" dirty="0" smtClean="0"/>
              <a:t>Thank you for your attention.</a:t>
            </a:r>
            <a:endParaRPr lang="sl-SI" dirty="0"/>
          </a:p>
        </p:txBody>
      </p:sp>
      <p:pic>
        <p:nvPicPr>
          <p:cNvPr id="10" name="Picture 2"/>
          <p:cNvPicPr>
            <a:picLocks noGrp="1" noChangeAspect="1" noChangeArrowheads="1"/>
          </p:cNvPicPr>
          <p:nvPr>
            <p:ph idx="1"/>
          </p:nvPr>
        </p:nvPicPr>
        <p:blipFill>
          <a:blip r:embed="rId2"/>
          <a:srcRect/>
          <a:stretch>
            <a:fillRect/>
          </a:stretch>
        </p:blipFill>
        <p:spPr bwMode="auto">
          <a:xfrm>
            <a:off x="1894420" y="1607635"/>
            <a:ext cx="1972865" cy="2630487"/>
          </a:xfrm>
          <a:prstGeom prst="rect">
            <a:avLst/>
          </a:prstGeom>
          <a:noFill/>
          <a:ln w="9525">
            <a:noFill/>
            <a:miter lim="800000"/>
            <a:headEnd/>
            <a:tailEnd/>
          </a:ln>
        </p:spPr>
      </p:pic>
      <p:sp>
        <p:nvSpPr>
          <p:cNvPr id="11" name="Naslov 1"/>
          <p:cNvSpPr txBox="1">
            <a:spLocks/>
          </p:cNvSpPr>
          <p:nvPr/>
        </p:nvSpPr>
        <p:spPr>
          <a:xfrm>
            <a:off x="4379171" y="2494253"/>
            <a:ext cx="2892725" cy="85725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200" b="1" i="0" kern="1200">
                <a:solidFill>
                  <a:schemeClr val="tx1"/>
                </a:solidFill>
                <a:latin typeface="Open Sans"/>
                <a:ea typeface="+mj-ea"/>
                <a:cs typeface="+mj-cs"/>
              </a:defRPr>
            </a:lvl1pPr>
          </a:lstStyle>
          <a:p>
            <a:r>
              <a:rPr lang="sl-SI" dirty="0" smtClean="0"/>
              <a:t>QUESTIONS ?</a:t>
            </a:r>
            <a:endParaRPr lang="sl-SI" dirty="0"/>
          </a:p>
        </p:txBody>
      </p:sp>
    </p:spTree>
    <p:extLst>
      <p:ext uri="{BB962C8B-B14F-4D97-AF65-F5344CB8AC3E}">
        <p14:creationId xmlns:p14="http://schemas.microsoft.com/office/powerpoint/2010/main" val="4159468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Programme area</a:t>
            </a:r>
            <a:endParaRPr lang="sl-SI" dirty="0"/>
          </a:p>
        </p:txBody>
      </p:sp>
      <p:sp>
        <p:nvSpPr>
          <p:cNvPr id="3" name="Content Placeholder 2"/>
          <p:cNvSpPr>
            <a:spLocks noGrp="1"/>
          </p:cNvSpPr>
          <p:nvPr>
            <p:ph idx="1"/>
          </p:nvPr>
        </p:nvSpPr>
        <p:spPr>
          <a:xfrm>
            <a:off x="457200" y="1785208"/>
            <a:ext cx="4710023" cy="2631237"/>
          </a:xfrm>
        </p:spPr>
        <p:txBody>
          <a:bodyPr>
            <a:normAutofit fontScale="92500" lnSpcReduction="20000"/>
          </a:bodyPr>
          <a:lstStyle/>
          <a:p>
            <a:r>
              <a:rPr lang="hu-HU" dirty="0" smtClean="0">
                <a:solidFill>
                  <a:schemeClr val="accent3">
                    <a:lumMod val="75000"/>
                  </a:schemeClr>
                </a:solidFill>
              </a:rPr>
              <a:t>Slovenia</a:t>
            </a:r>
            <a:r>
              <a:rPr lang="hu-HU" dirty="0">
                <a:solidFill>
                  <a:schemeClr val="accent3">
                    <a:lumMod val="75000"/>
                  </a:schemeClr>
                </a:solidFill>
              </a:rPr>
              <a:t>: Podravje </a:t>
            </a:r>
            <a:r>
              <a:rPr lang="hu-HU" dirty="0" smtClean="0">
                <a:solidFill>
                  <a:schemeClr val="accent3">
                    <a:lumMod val="75000"/>
                  </a:schemeClr>
                </a:solidFill>
              </a:rPr>
              <a:t>and Pomurje region</a:t>
            </a:r>
            <a:endParaRPr lang="hu-HU" dirty="0">
              <a:solidFill>
                <a:schemeClr val="accent3">
                  <a:lumMod val="75000"/>
                </a:schemeClr>
              </a:solidFill>
            </a:endParaRPr>
          </a:p>
          <a:p>
            <a:r>
              <a:rPr lang="hu-HU" dirty="0" smtClean="0">
                <a:solidFill>
                  <a:schemeClr val="accent3">
                    <a:lumMod val="75000"/>
                  </a:schemeClr>
                </a:solidFill>
              </a:rPr>
              <a:t>Hungary: Vas and Zala Counties</a:t>
            </a:r>
            <a:endParaRPr lang="hu-HU" dirty="0">
              <a:solidFill>
                <a:schemeClr val="accent3">
                  <a:lumMod val="75000"/>
                </a:schemeClr>
              </a:solidFill>
            </a:endParaRPr>
          </a:p>
          <a:p>
            <a:r>
              <a:rPr lang="hu-HU" dirty="0">
                <a:solidFill>
                  <a:schemeClr val="accent3">
                    <a:lumMod val="75000"/>
                  </a:schemeClr>
                </a:solidFill>
              </a:rPr>
              <a:t>10.658 km</a:t>
            </a:r>
            <a:r>
              <a:rPr lang="hu-HU" baseline="30000" dirty="0">
                <a:solidFill>
                  <a:schemeClr val="accent3">
                    <a:lumMod val="75000"/>
                  </a:schemeClr>
                </a:solidFill>
              </a:rPr>
              <a:t>2</a:t>
            </a:r>
          </a:p>
          <a:p>
            <a:r>
              <a:rPr lang="hu-HU" dirty="0" smtClean="0">
                <a:solidFill>
                  <a:schemeClr val="accent3">
                    <a:lumMod val="75000"/>
                  </a:schemeClr>
                </a:solidFill>
              </a:rPr>
              <a:t>caa. 1 million of inhabitants</a:t>
            </a:r>
            <a:endParaRPr lang="hu-HU" dirty="0">
              <a:solidFill>
                <a:schemeClr val="accent3">
                  <a:lumMod val="75000"/>
                </a:schemeClr>
              </a:solidFill>
            </a:endParaRPr>
          </a:p>
          <a:p>
            <a:endParaRPr lang="sl-SI" dirty="0"/>
          </a:p>
        </p:txBody>
      </p:sp>
      <p:sp>
        <p:nvSpPr>
          <p:cNvPr id="4" name="Slide Number Placeholder 3"/>
          <p:cNvSpPr>
            <a:spLocks noGrp="1"/>
          </p:cNvSpPr>
          <p:nvPr>
            <p:ph type="sldNum" sz="quarter" idx="12"/>
          </p:nvPr>
        </p:nvSpPr>
        <p:spPr/>
        <p:txBody>
          <a:bodyPr/>
          <a:lstStyle/>
          <a:p>
            <a:fld id="{2066355A-084C-D24E-9AD2-7E4FC41EA627}" type="slidenum">
              <a:rPr lang="en-US" smtClean="0"/>
              <a:t>3</a:t>
            </a:fld>
            <a:endParaRPr lang="en-US"/>
          </a:p>
        </p:txBody>
      </p:sp>
      <p:sp>
        <p:nvSpPr>
          <p:cNvPr id="6" name="Content Placeholder 5"/>
          <p:cNvSpPr>
            <a:spLocks noGrp="1"/>
          </p:cNvSpPr>
          <p:nvPr>
            <p:ph idx="13"/>
          </p:nvPr>
        </p:nvSpPr>
        <p:spPr/>
        <p:txBody>
          <a:bodyPr/>
          <a:lstStyle/>
          <a:p>
            <a:endParaRPr lang="sl-SI"/>
          </a:p>
        </p:txBody>
      </p:sp>
      <p:pic>
        <p:nvPicPr>
          <p:cNvPr id="12" name="Kép 6"/>
          <p:cNvPicPr/>
          <p:nvPr/>
        </p:nvPicPr>
        <p:blipFill>
          <a:blip r:embed="rId2">
            <a:extLst>
              <a:ext uri="{28A0092B-C50C-407E-A947-70E740481C1C}">
                <a14:useLocalDpi xmlns:a14="http://schemas.microsoft.com/office/drawing/2010/main" val="0"/>
              </a:ext>
            </a:extLst>
          </a:blip>
          <a:stretch>
            <a:fillRect/>
          </a:stretch>
        </p:blipFill>
        <p:spPr bwMode="auto">
          <a:xfrm>
            <a:off x="4986068" y="1216325"/>
            <a:ext cx="3627443" cy="3053234"/>
          </a:xfrm>
          <a:prstGeom prst="rect">
            <a:avLst/>
          </a:prstGeom>
          <a:noFill/>
          <a:ln>
            <a:noFill/>
          </a:ln>
        </p:spPr>
      </p:pic>
    </p:spTree>
    <p:extLst>
      <p:ext uri="{BB962C8B-B14F-4D97-AF65-F5344CB8AC3E}">
        <p14:creationId xmlns:p14="http://schemas.microsoft.com/office/powerpoint/2010/main" val="1302297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4</a:t>
            </a:fld>
            <a:endParaRPr lang="en-US"/>
          </a:p>
        </p:txBody>
      </p:sp>
      <p:sp>
        <p:nvSpPr>
          <p:cNvPr id="6" name="Content Placeholder 5"/>
          <p:cNvSpPr>
            <a:spLocks noGrp="1"/>
          </p:cNvSpPr>
          <p:nvPr>
            <p:ph idx="13"/>
          </p:nvPr>
        </p:nvSpPr>
        <p:spPr/>
        <p:txBody>
          <a:bodyPr/>
          <a:lstStyle/>
          <a:p>
            <a:endParaRPr lang="sl-SI"/>
          </a:p>
        </p:txBody>
      </p:sp>
      <p:sp>
        <p:nvSpPr>
          <p:cNvPr id="14" name="Cím 1"/>
          <p:cNvSpPr>
            <a:spLocks noGrp="1"/>
          </p:cNvSpPr>
          <p:nvPr>
            <p:ph type="title"/>
          </p:nvPr>
        </p:nvSpPr>
        <p:spPr>
          <a:xfrm>
            <a:off x="457200" y="927958"/>
            <a:ext cx="8229600" cy="857250"/>
          </a:xfrm>
        </p:spPr>
        <p:txBody>
          <a:bodyPr>
            <a:normAutofit/>
          </a:bodyPr>
          <a:lstStyle/>
          <a:p>
            <a:r>
              <a:rPr lang="hu-HU" dirty="0" smtClean="0"/>
              <a:t>Allocation - ERDF Funds</a:t>
            </a:r>
            <a:endParaRPr lang="en-GB" dirty="0">
              <a:solidFill>
                <a:schemeClr val="accent3">
                  <a:lumMod val="75000"/>
                </a:schemeClr>
              </a:solidFill>
            </a:endParaRPr>
          </a:p>
        </p:txBody>
      </p:sp>
      <p:sp>
        <p:nvSpPr>
          <p:cNvPr id="15" name="Tartalom helye 2"/>
          <p:cNvSpPr>
            <a:spLocks noGrp="1"/>
          </p:cNvSpPr>
          <p:nvPr>
            <p:ph idx="1"/>
          </p:nvPr>
        </p:nvSpPr>
        <p:spPr>
          <a:xfrm>
            <a:off x="112143" y="2110256"/>
            <a:ext cx="3976778" cy="1573223"/>
          </a:xfrm>
        </p:spPr>
        <p:txBody>
          <a:bodyPr>
            <a:normAutofit/>
          </a:bodyPr>
          <a:lstStyle/>
          <a:p>
            <a:pPr marL="0" indent="0">
              <a:buNone/>
            </a:pPr>
            <a:r>
              <a:rPr lang="hu-HU" dirty="0" smtClean="0">
                <a:solidFill>
                  <a:schemeClr val="accent3">
                    <a:lumMod val="75000"/>
                  </a:schemeClr>
                </a:solidFill>
              </a:rPr>
              <a:t>Total budget</a:t>
            </a:r>
            <a:endParaRPr lang="hu-HU" dirty="0" smtClean="0">
              <a:solidFill>
                <a:schemeClr val="accent3">
                  <a:lumMod val="75000"/>
                </a:schemeClr>
              </a:solidFill>
            </a:endParaRPr>
          </a:p>
          <a:p>
            <a:pPr marL="0" indent="0">
              <a:buNone/>
            </a:pPr>
            <a:r>
              <a:rPr lang="hu-HU" b="1" dirty="0">
                <a:solidFill>
                  <a:schemeClr val="accent3">
                    <a:lumMod val="75000"/>
                  </a:schemeClr>
                </a:solidFill>
              </a:rPr>
              <a:t>14.795.015 </a:t>
            </a:r>
            <a:r>
              <a:rPr lang="hu-HU" b="1" dirty="0" smtClean="0">
                <a:solidFill>
                  <a:schemeClr val="accent3">
                    <a:lumMod val="75000"/>
                  </a:schemeClr>
                </a:solidFill>
              </a:rPr>
              <a:t>EUR </a:t>
            </a:r>
            <a:r>
              <a:rPr lang="hu-HU" b="1" dirty="0" smtClean="0">
                <a:solidFill>
                  <a:schemeClr val="accent3">
                    <a:lumMod val="75000"/>
                  </a:schemeClr>
                </a:solidFill>
              </a:rPr>
              <a:t>ERDF</a:t>
            </a:r>
            <a:endParaRPr lang="en-GB" dirty="0"/>
          </a:p>
        </p:txBody>
      </p:sp>
      <p:sp>
        <p:nvSpPr>
          <p:cNvPr id="16" name="Dia számának helye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4</a:t>
            </a:fld>
            <a:endParaRPr lang="en-US" dirty="0"/>
          </a:p>
        </p:txBody>
      </p:sp>
      <p:sp>
        <p:nvSpPr>
          <p:cNvPr id="17" name="Elipsa 4"/>
          <p:cNvSpPr/>
          <p:nvPr/>
        </p:nvSpPr>
        <p:spPr>
          <a:xfrm>
            <a:off x="3887638" y="1613140"/>
            <a:ext cx="2665562" cy="170803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l-SI" b="1" dirty="0" smtClean="0"/>
              <a:t>P 1</a:t>
            </a:r>
          </a:p>
          <a:p>
            <a:pPr algn="ctr"/>
            <a:r>
              <a:rPr lang="sl-SI" dirty="0" smtClean="0">
                <a:solidFill>
                  <a:srgbClr val="FFFF00"/>
                </a:solidFill>
              </a:rPr>
              <a:t>Attractive region</a:t>
            </a:r>
            <a:endParaRPr lang="sl-SI" dirty="0" smtClean="0">
              <a:solidFill>
                <a:srgbClr val="FFFF00"/>
              </a:solidFill>
            </a:endParaRPr>
          </a:p>
          <a:p>
            <a:pPr algn="ctr"/>
            <a:r>
              <a:rPr lang="sl-SI" dirty="0" smtClean="0">
                <a:solidFill>
                  <a:srgbClr val="FF0000"/>
                </a:solidFill>
              </a:rPr>
              <a:t>10 M EUR</a:t>
            </a:r>
            <a:endParaRPr lang="sl-SI" dirty="0">
              <a:solidFill>
                <a:srgbClr val="FF0000"/>
              </a:solidFill>
            </a:endParaRPr>
          </a:p>
        </p:txBody>
      </p:sp>
      <p:sp>
        <p:nvSpPr>
          <p:cNvPr id="18" name="Elipsa 7"/>
          <p:cNvSpPr/>
          <p:nvPr/>
        </p:nvSpPr>
        <p:spPr>
          <a:xfrm>
            <a:off x="6142007" y="1867480"/>
            <a:ext cx="2932981" cy="170803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b="1" dirty="0" smtClean="0"/>
              <a:t>P 2</a:t>
            </a:r>
          </a:p>
          <a:p>
            <a:pPr algn="ctr"/>
            <a:r>
              <a:rPr lang="sl-SI" dirty="0" smtClean="0">
                <a:solidFill>
                  <a:srgbClr val="002060"/>
                </a:solidFill>
              </a:rPr>
              <a:t>Cooperative region</a:t>
            </a:r>
            <a:endParaRPr lang="sl-SI" dirty="0" smtClean="0">
              <a:solidFill>
                <a:srgbClr val="002060"/>
              </a:solidFill>
            </a:endParaRPr>
          </a:p>
          <a:p>
            <a:pPr algn="ctr"/>
            <a:r>
              <a:rPr lang="sl-SI" dirty="0" smtClean="0">
                <a:solidFill>
                  <a:srgbClr val="FF0000"/>
                </a:solidFill>
              </a:rPr>
              <a:t>3,29 M EUR</a:t>
            </a:r>
            <a:endParaRPr lang="sl-SI" dirty="0">
              <a:solidFill>
                <a:srgbClr val="FF0000"/>
              </a:solidFill>
            </a:endParaRPr>
          </a:p>
        </p:txBody>
      </p:sp>
      <p:sp>
        <p:nvSpPr>
          <p:cNvPr id="19" name="Elipsa 8"/>
          <p:cNvSpPr/>
          <p:nvPr/>
        </p:nvSpPr>
        <p:spPr>
          <a:xfrm>
            <a:off x="3985404" y="3207060"/>
            <a:ext cx="3694980" cy="120938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l-SI" b="1" dirty="0" smtClean="0"/>
              <a:t>P 3</a:t>
            </a:r>
          </a:p>
          <a:p>
            <a:pPr algn="ctr"/>
            <a:r>
              <a:rPr lang="sl-SI" dirty="0" smtClean="0">
                <a:solidFill>
                  <a:srgbClr val="002060"/>
                </a:solidFill>
              </a:rPr>
              <a:t>Technical assistance</a:t>
            </a:r>
            <a:endParaRPr lang="sl-SI" dirty="0" smtClean="0">
              <a:solidFill>
                <a:srgbClr val="002060"/>
              </a:solidFill>
            </a:endParaRPr>
          </a:p>
          <a:p>
            <a:pPr algn="ctr"/>
            <a:r>
              <a:rPr lang="sl-SI" dirty="0" smtClean="0">
                <a:solidFill>
                  <a:srgbClr val="FF0000"/>
                </a:solidFill>
              </a:rPr>
              <a:t>1,5 M EUR</a:t>
            </a:r>
            <a:endParaRPr lang="sl-SI" dirty="0">
              <a:solidFill>
                <a:srgbClr val="FF0000"/>
              </a:solidFill>
            </a:endParaRPr>
          </a:p>
        </p:txBody>
      </p:sp>
      <p:sp>
        <p:nvSpPr>
          <p:cNvPr id="20" name="Trak 1 5"/>
          <p:cNvSpPr/>
          <p:nvPr/>
        </p:nvSpPr>
        <p:spPr>
          <a:xfrm>
            <a:off x="162463" y="3575510"/>
            <a:ext cx="3590027" cy="629728"/>
          </a:xfrm>
          <a:prstGeom prst="ribbon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l-SI" b="1" dirty="0" smtClean="0">
                <a:solidFill>
                  <a:srgbClr val="FFFF00"/>
                </a:solidFill>
              </a:rPr>
              <a:t>Cofinancing rate</a:t>
            </a:r>
          </a:p>
          <a:p>
            <a:pPr algn="ctr"/>
            <a:r>
              <a:rPr lang="sl-SI" b="1" dirty="0" smtClean="0">
                <a:solidFill>
                  <a:srgbClr val="FFFF00"/>
                </a:solidFill>
              </a:rPr>
              <a:t>85 </a:t>
            </a:r>
            <a:r>
              <a:rPr lang="sl-SI" b="1" dirty="0" smtClean="0">
                <a:solidFill>
                  <a:srgbClr val="FFFF00"/>
                </a:solidFill>
              </a:rPr>
              <a:t>%</a:t>
            </a:r>
            <a:endParaRPr lang="sl-SI" b="1" dirty="0">
              <a:solidFill>
                <a:srgbClr val="FFFF00"/>
              </a:solidFill>
            </a:endParaRPr>
          </a:p>
        </p:txBody>
      </p:sp>
    </p:spTree>
    <p:extLst>
      <p:ext uri="{BB962C8B-B14F-4D97-AF65-F5344CB8AC3E}">
        <p14:creationId xmlns:p14="http://schemas.microsoft.com/office/powerpoint/2010/main" val="113032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t>Fundamentals of Intervention logic</a:t>
            </a:r>
            <a:endParaRPr lang="sl-SI" dirty="0"/>
          </a:p>
        </p:txBody>
      </p:sp>
      <p:sp>
        <p:nvSpPr>
          <p:cNvPr id="3" name="Content Placeholder 2"/>
          <p:cNvSpPr>
            <a:spLocks noGrp="1"/>
          </p:cNvSpPr>
          <p:nvPr>
            <p:ph idx="1"/>
          </p:nvPr>
        </p:nvSpPr>
        <p:spPr/>
        <p:txBody>
          <a:bodyPr>
            <a:normAutofit fontScale="62500" lnSpcReduction="20000"/>
          </a:bodyPr>
          <a:lstStyle/>
          <a:p>
            <a:r>
              <a:rPr lang="sl-SI" sz="3000" dirty="0" smtClean="0">
                <a:solidFill>
                  <a:schemeClr val="accent3">
                    <a:lumMod val="75000"/>
                  </a:schemeClr>
                </a:solidFill>
              </a:rPr>
              <a:t>Common characteristics that define strategy</a:t>
            </a:r>
            <a:endParaRPr lang="sl-SI" sz="3000" dirty="0">
              <a:solidFill>
                <a:schemeClr val="accent3">
                  <a:lumMod val="75000"/>
                </a:schemeClr>
              </a:solidFill>
            </a:endParaRPr>
          </a:p>
          <a:p>
            <a:pPr lvl="1">
              <a:buClr>
                <a:srgbClr val="CD0920"/>
              </a:buClr>
              <a:buFont typeface="Symbol" panose="05050102010706020507" pitchFamily="18" charset="2"/>
              <a:buChar char=""/>
            </a:pPr>
            <a:r>
              <a:rPr lang="sl-SI" sz="3000" dirty="0" smtClean="0">
                <a:solidFill>
                  <a:schemeClr val="accent3">
                    <a:lumMod val="75000"/>
                  </a:schemeClr>
                </a:solidFill>
              </a:rPr>
              <a:t>Rich natural nad cultural heritage</a:t>
            </a:r>
          </a:p>
          <a:p>
            <a:pPr lvl="1">
              <a:buClr>
                <a:srgbClr val="CD0920"/>
              </a:buClr>
              <a:buFont typeface="Symbol" panose="05050102010706020507" pitchFamily="18" charset="2"/>
              <a:buChar char=""/>
            </a:pPr>
            <a:r>
              <a:rPr lang="sl-SI" sz="3000" dirty="0" smtClean="0">
                <a:solidFill>
                  <a:schemeClr val="accent3">
                    <a:lumMod val="75000"/>
                  </a:schemeClr>
                </a:solidFill>
              </a:rPr>
              <a:t>Important and concentrated turistical potential</a:t>
            </a:r>
            <a:endParaRPr lang="sl-SI" sz="3000" dirty="0">
              <a:solidFill>
                <a:schemeClr val="accent3">
                  <a:lumMod val="75000"/>
                </a:schemeClr>
              </a:solidFill>
            </a:endParaRPr>
          </a:p>
          <a:p>
            <a:pPr lvl="1">
              <a:buClr>
                <a:srgbClr val="CD0920"/>
              </a:buClr>
              <a:buFont typeface="Symbol" panose="05050102010706020507" pitchFamily="18" charset="2"/>
              <a:buChar char=""/>
            </a:pPr>
            <a:r>
              <a:rPr lang="sl-SI" sz="3000" dirty="0" smtClean="0">
                <a:solidFill>
                  <a:schemeClr val="accent3">
                    <a:lumMod val="75000"/>
                  </a:schemeClr>
                </a:solidFill>
              </a:rPr>
              <a:t>Existing institutional connections</a:t>
            </a:r>
            <a:endParaRPr lang="sl-SI" sz="3000" dirty="0">
              <a:solidFill>
                <a:schemeClr val="accent3">
                  <a:lumMod val="75000"/>
                </a:schemeClr>
              </a:solidFill>
            </a:endParaRPr>
          </a:p>
          <a:p>
            <a:pPr lvl="1">
              <a:buClr>
                <a:srgbClr val="00417D"/>
              </a:buClr>
            </a:pPr>
            <a:r>
              <a:rPr lang="sl-SI" sz="3000" dirty="0" smtClean="0">
                <a:solidFill>
                  <a:schemeClr val="accent3">
                    <a:lumMod val="75000"/>
                  </a:schemeClr>
                </a:solidFill>
              </a:rPr>
              <a:t>Dual nature: developed centers (turistical magnets)</a:t>
            </a:r>
            <a:r>
              <a:rPr lang="sl-SI" sz="3000" dirty="0">
                <a:solidFill>
                  <a:schemeClr val="accent3">
                    <a:lumMod val="75000"/>
                  </a:schemeClr>
                </a:solidFill>
              </a:rPr>
              <a:t>		</a:t>
            </a:r>
            <a:r>
              <a:rPr lang="sl-SI" sz="3000" dirty="0" smtClean="0">
                <a:solidFill>
                  <a:schemeClr val="accent3">
                    <a:lumMod val="75000"/>
                  </a:schemeClr>
                </a:solidFill>
              </a:rPr>
              <a:t>less developed regions</a:t>
            </a:r>
            <a:endParaRPr lang="sl-SI" sz="3000" dirty="0">
              <a:solidFill>
                <a:schemeClr val="accent3">
                  <a:lumMod val="75000"/>
                </a:schemeClr>
              </a:solidFill>
            </a:endParaRPr>
          </a:p>
          <a:p>
            <a:pPr lvl="1">
              <a:buClr>
                <a:srgbClr val="00417D"/>
              </a:buClr>
            </a:pPr>
            <a:r>
              <a:rPr lang="sl-SI" sz="3000" dirty="0" smtClean="0">
                <a:solidFill>
                  <a:schemeClr val="accent3">
                    <a:lumMod val="75000"/>
                  </a:schemeClr>
                </a:solidFill>
              </a:rPr>
              <a:t>Emigration</a:t>
            </a:r>
            <a:endParaRPr lang="sl-SI" sz="3000" dirty="0">
              <a:solidFill>
                <a:schemeClr val="accent3">
                  <a:lumMod val="75000"/>
                </a:schemeClr>
              </a:solidFill>
            </a:endParaRPr>
          </a:p>
          <a:p>
            <a:pPr lvl="1">
              <a:buClr>
                <a:srgbClr val="00417D"/>
              </a:buClr>
            </a:pPr>
            <a:r>
              <a:rPr lang="sl-SI" sz="3000" dirty="0" smtClean="0">
                <a:solidFill>
                  <a:schemeClr val="accent3">
                    <a:lumMod val="75000"/>
                  </a:schemeClr>
                </a:solidFill>
              </a:rPr>
              <a:t>Deficiencies in cooperation (ex. transport, environment, energetics, employment</a:t>
            </a:r>
            <a:r>
              <a:rPr lang="sl-SI" sz="3000" dirty="0" smtClean="0">
                <a:solidFill>
                  <a:schemeClr val="accent3"/>
                </a:solidFill>
              </a:rPr>
              <a:t>)</a:t>
            </a:r>
            <a:endParaRPr lang="sl-SI" sz="3000" dirty="0">
              <a:solidFill>
                <a:schemeClr val="accent3"/>
              </a:solidFill>
            </a:endParaRPr>
          </a:p>
          <a:p>
            <a:endParaRPr lang="sl-SI" dirty="0"/>
          </a:p>
        </p:txBody>
      </p:sp>
      <p:sp>
        <p:nvSpPr>
          <p:cNvPr id="4" name="Slide Number Placeholder 3"/>
          <p:cNvSpPr>
            <a:spLocks noGrp="1"/>
          </p:cNvSpPr>
          <p:nvPr>
            <p:ph type="sldNum" sz="quarter" idx="12"/>
          </p:nvPr>
        </p:nvSpPr>
        <p:spPr/>
        <p:txBody>
          <a:bodyPr/>
          <a:lstStyle/>
          <a:p>
            <a:fld id="{2066355A-084C-D24E-9AD2-7E4FC41EA627}" type="slidenum">
              <a:rPr lang="en-US" smtClean="0"/>
              <a:t>5</a:t>
            </a:fld>
            <a:endParaRPr lang="en-US"/>
          </a:p>
        </p:txBody>
      </p:sp>
      <p:sp>
        <p:nvSpPr>
          <p:cNvPr id="6" name="Content Placeholder 5"/>
          <p:cNvSpPr>
            <a:spLocks noGrp="1"/>
          </p:cNvSpPr>
          <p:nvPr>
            <p:ph idx="13"/>
          </p:nvPr>
        </p:nvSpPr>
        <p:spPr/>
        <p:txBody>
          <a:bodyPr/>
          <a:lstStyle/>
          <a:p>
            <a:endParaRPr lang="sl-SI"/>
          </a:p>
        </p:txBody>
      </p:sp>
      <p:grpSp>
        <p:nvGrpSpPr>
          <p:cNvPr id="7" name="Csoportba foglalás 15"/>
          <p:cNvGrpSpPr/>
          <p:nvPr/>
        </p:nvGrpSpPr>
        <p:grpSpPr>
          <a:xfrm>
            <a:off x="7036388" y="3076737"/>
            <a:ext cx="802718" cy="0"/>
            <a:chOff x="5074571" y="3336512"/>
            <a:chExt cx="802718" cy="0"/>
          </a:xfrm>
        </p:grpSpPr>
        <p:cxnSp>
          <p:nvCxnSpPr>
            <p:cNvPr id="8" name="Egyenes összekötő nyíllal 7"/>
            <p:cNvCxnSpPr/>
            <p:nvPr/>
          </p:nvCxnSpPr>
          <p:spPr>
            <a:xfrm>
              <a:off x="5074571" y="3336512"/>
              <a:ext cx="362968"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9" name="Egyenes összekötő nyíllal 8"/>
            <p:cNvCxnSpPr/>
            <p:nvPr/>
          </p:nvCxnSpPr>
          <p:spPr>
            <a:xfrm flipH="1">
              <a:off x="5511995" y="3336512"/>
              <a:ext cx="365294"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376690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6</a:t>
            </a:fld>
            <a:endParaRPr lang="en-US"/>
          </a:p>
        </p:txBody>
      </p:sp>
      <p:sp>
        <p:nvSpPr>
          <p:cNvPr id="6" name="Content Placeholder 5"/>
          <p:cNvSpPr>
            <a:spLocks noGrp="1"/>
          </p:cNvSpPr>
          <p:nvPr>
            <p:ph idx="13"/>
          </p:nvPr>
        </p:nvSpPr>
        <p:spPr/>
        <p:txBody>
          <a:bodyPr/>
          <a:lstStyle/>
          <a:p>
            <a:endParaRPr lang="sl-SI"/>
          </a:p>
        </p:txBody>
      </p:sp>
      <p:sp>
        <p:nvSpPr>
          <p:cNvPr id="7" name="Cím 1"/>
          <p:cNvSpPr>
            <a:spLocks noGrp="1"/>
          </p:cNvSpPr>
          <p:nvPr>
            <p:ph type="title"/>
          </p:nvPr>
        </p:nvSpPr>
        <p:spPr>
          <a:xfrm>
            <a:off x="318019" y="994633"/>
            <a:ext cx="8877300" cy="857250"/>
          </a:xfrm>
        </p:spPr>
        <p:txBody>
          <a:bodyPr>
            <a:normAutofit/>
          </a:bodyPr>
          <a:lstStyle/>
          <a:p>
            <a:r>
              <a:rPr lang="hu-HU" dirty="0" smtClean="0"/>
              <a:t>Overal objective of the programme</a:t>
            </a:r>
            <a:endParaRPr lang="hu-HU" dirty="0"/>
          </a:p>
        </p:txBody>
      </p:sp>
      <p:sp>
        <p:nvSpPr>
          <p:cNvPr id="8" name="Tartalom helye 2"/>
          <p:cNvSpPr>
            <a:spLocks noGrp="1"/>
          </p:cNvSpPr>
          <p:nvPr>
            <p:ph idx="1"/>
          </p:nvPr>
        </p:nvSpPr>
        <p:spPr>
          <a:xfrm>
            <a:off x="609600" y="1937608"/>
            <a:ext cx="8229600" cy="2631237"/>
          </a:xfrm>
        </p:spPr>
        <p:txBody>
          <a:bodyPr>
            <a:normAutofit fontScale="92500" lnSpcReduction="10000"/>
          </a:bodyPr>
          <a:lstStyle/>
          <a:p>
            <a:pPr marL="0" indent="0" algn="just">
              <a:buNone/>
            </a:pPr>
            <a:r>
              <a:rPr lang="hu-HU" i="1" dirty="0" smtClean="0">
                <a:solidFill>
                  <a:schemeClr val="accent3">
                    <a:lumMod val="75000"/>
                  </a:schemeClr>
                </a:solidFill>
              </a:rPr>
              <a:t>„</a:t>
            </a:r>
            <a:r>
              <a:rPr lang="en-US" i="1" dirty="0">
                <a:solidFill>
                  <a:schemeClr val="accent3">
                    <a:lumMod val="75000"/>
                  </a:schemeClr>
                </a:solidFill>
              </a:rPr>
              <a:t>The overall objective of the </a:t>
            </a:r>
            <a:r>
              <a:rPr lang="en-US" i="1" dirty="0" err="1">
                <a:solidFill>
                  <a:schemeClr val="accent3">
                    <a:lumMod val="75000"/>
                  </a:schemeClr>
                </a:solidFill>
              </a:rPr>
              <a:t>Programme</a:t>
            </a:r>
            <a:r>
              <a:rPr lang="en-US" i="1" dirty="0">
                <a:solidFill>
                  <a:schemeClr val="accent3">
                    <a:lumMod val="75000"/>
                  </a:schemeClr>
                </a:solidFill>
              </a:rPr>
              <a:t> is to become an attractive area for living, working, investing, undertaking trough better capitalizing on existing natural and cultural assets in tourism catalyzing the development of the whole region on one hand and on the other jointly addressing those common problems which call for common solutions at CBC level</a:t>
            </a:r>
            <a:r>
              <a:rPr lang="en-US" i="1" dirty="0" smtClean="0">
                <a:solidFill>
                  <a:schemeClr val="accent3">
                    <a:lumMod val="75000"/>
                  </a:schemeClr>
                </a:solidFill>
              </a:rPr>
              <a:t>.</a:t>
            </a:r>
            <a:r>
              <a:rPr lang="sl-SI" i="1" dirty="0" smtClean="0">
                <a:solidFill>
                  <a:schemeClr val="accent3">
                    <a:lumMod val="75000"/>
                  </a:schemeClr>
                </a:solidFill>
              </a:rPr>
              <a:t>“</a:t>
            </a:r>
            <a:endParaRPr lang="hu-HU" dirty="0" smtClean="0">
              <a:solidFill>
                <a:schemeClr val="accent3">
                  <a:lumMod val="75000"/>
                </a:schemeClr>
              </a:solidFill>
            </a:endParaRPr>
          </a:p>
        </p:txBody>
      </p:sp>
      <p:sp>
        <p:nvSpPr>
          <p:cNvPr id="9" name="Dia számának helye 3"/>
          <p:cNvSpPr txBox="1">
            <a:spLocks/>
          </p:cNvSpPr>
          <p:nvPr/>
        </p:nvSpPr>
        <p:spPr>
          <a:xfrm>
            <a:off x="6705600" y="48474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6</a:t>
            </a:fld>
            <a:endParaRPr lang="en-US" dirty="0"/>
          </a:p>
        </p:txBody>
      </p:sp>
    </p:spTree>
    <p:extLst>
      <p:ext uri="{BB962C8B-B14F-4D97-AF65-F5344CB8AC3E}">
        <p14:creationId xmlns:p14="http://schemas.microsoft.com/office/powerpoint/2010/main" val="4241487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7</a:t>
            </a:fld>
            <a:endParaRPr lang="en-US"/>
          </a:p>
        </p:txBody>
      </p:sp>
      <p:sp>
        <p:nvSpPr>
          <p:cNvPr id="6" name="Content Placeholder 5"/>
          <p:cNvSpPr>
            <a:spLocks noGrp="1"/>
          </p:cNvSpPr>
          <p:nvPr>
            <p:ph idx="13"/>
          </p:nvPr>
        </p:nvSpPr>
        <p:spPr/>
        <p:txBody>
          <a:bodyPr/>
          <a:lstStyle/>
          <a:p>
            <a:endParaRPr lang="sl-SI"/>
          </a:p>
        </p:txBody>
      </p:sp>
      <p:sp>
        <p:nvSpPr>
          <p:cNvPr id="7" name="Naslov 1"/>
          <p:cNvSpPr>
            <a:spLocks noGrp="1"/>
          </p:cNvSpPr>
          <p:nvPr>
            <p:ph type="title"/>
          </p:nvPr>
        </p:nvSpPr>
        <p:spPr>
          <a:xfrm>
            <a:off x="199503" y="945035"/>
            <a:ext cx="8487297" cy="481072"/>
          </a:xfrm>
        </p:spPr>
        <p:txBody>
          <a:bodyPr>
            <a:noAutofit/>
          </a:bodyPr>
          <a:lstStyle/>
          <a:p>
            <a:r>
              <a:rPr lang="sl-SI" sz="2800" dirty="0" smtClean="0"/>
              <a:t>Intervention logic of the programme </a:t>
            </a:r>
            <a:r>
              <a:rPr lang="sl-SI" sz="2800" dirty="0" smtClean="0"/>
              <a:t>/ </a:t>
            </a:r>
            <a:r>
              <a:rPr lang="sl-SI" sz="2800" dirty="0" smtClean="0"/>
              <a:t>projects</a:t>
            </a:r>
            <a:endParaRPr lang="sl-SI" sz="2800" dirty="0"/>
          </a:p>
        </p:txBody>
      </p:sp>
      <p:sp>
        <p:nvSpPr>
          <p:cNvPr id="8" name="Označba mesta številke diapozitiva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7</a:t>
            </a:fld>
            <a:endParaRPr lang="en-US"/>
          </a:p>
        </p:txBody>
      </p:sp>
      <p:sp>
        <p:nvSpPr>
          <p:cNvPr id="9" name="Pravokotnik 6"/>
          <p:cNvSpPr/>
          <p:nvPr/>
        </p:nvSpPr>
        <p:spPr>
          <a:xfrm>
            <a:off x="69011" y="1830119"/>
            <a:ext cx="5762446" cy="257797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a:p>
        </p:txBody>
      </p:sp>
      <p:sp>
        <p:nvSpPr>
          <p:cNvPr id="10" name="Pravokotnik 7"/>
          <p:cNvSpPr/>
          <p:nvPr/>
        </p:nvSpPr>
        <p:spPr>
          <a:xfrm>
            <a:off x="5986732" y="1830119"/>
            <a:ext cx="2760453" cy="257797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l-SI"/>
          </a:p>
        </p:txBody>
      </p:sp>
      <p:sp>
        <p:nvSpPr>
          <p:cNvPr id="11" name="Pravokotnik 8"/>
          <p:cNvSpPr/>
          <p:nvPr/>
        </p:nvSpPr>
        <p:spPr>
          <a:xfrm>
            <a:off x="199503" y="2005458"/>
            <a:ext cx="1220639" cy="96819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Programme priority axis</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2" name="Pravokotnik 9"/>
          <p:cNvSpPr/>
          <p:nvPr/>
        </p:nvSpPr>
        <p:spPr>
          <a:xfrm>
            <a:off x="1760885" y="2005458"/>
            <a:ext cx="965062" cy="96819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Priority investment</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3" name="Pravokotnik 10"/>
          <p:cNvSpPr/>
          <p:nvPr/>
        </p:nvSpPr>
        <p:spPr>
          <a:xfrm>
            <a:off x="3066690" y="2005458"/>
            <a:ext cx="970472" cy="96819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sz="1200" dirty="0" smtClean="0">
                <a:ln w="0"/>
                <a:solidFill>
                  <a:srgbClr val="C00000"/>
                </a:solidFill>
                <a:effectLst>
                  <a:outerShdw blurRad="38100" dist="19050" dir="2700000" algn="tl" rotWithShape="0">
                    <a:schemeClr val="dk1">
                      <a:alpha val="40000"/>
                    </a:schemeClr>
                  </a:outerShdw>
                </a:effectLst>
              </a:rPr>
              <a:t>Specific objectives</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4" name="Pravokotnik 11"/>
          <p:cNvSpPr/>
          <p:nvPr/>
        </p:nvSpPr>
        <p:spPr>
          <a:xfrm>
            <a:off x="1014697" y="3246606"/>
            <a:ext cx="3022463" cy="73642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Investments which are subject of support in priority axis</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5" name="Pravokotnik 12"/>
          <p:cNvSpPr/>
          <p:nvPr/>
        </p:nvSpPr>
        <p:spPr>
          <a:xfrm>
            <a:off x="1014698" y="4042122"/>
            <a:ext cx="3022463" cy="3068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Intervention categories</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6" name="Pravokotnik 13"/>
          <p:cNvSpPr/>
          <p:nvPr/>
        </p:nvSpPr>
        <p:spPr>
          <a:xfrm>
            <a:off x="4377905" y="2005457"/>
            <a:ext cx="1160252" cy="113455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sz="1200" dirty="0" smtClean="0">
                <a:ln w="0"/>
                <a:solidFill>
                  <a:srgbClr val="C00000"/>
                </a:solidFill>
                <a:effectLst>
                  <a:outerShdw blurRad="38100" dist="19050" dir="2700000" algn="tl" rotWithShape="0">
                    <a:schemeClr val="dk1">
                      <a:alpha val="40000"/>
                    </a:schemeClr>
                  </a:outerShdw>
                </a:effectLst>
              </a:rPr>
              <a:t>Result indicator</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7" name="Pravokotnik 14"/>
          <p:cNvSpPr/>
          <p:nvPr/>
        </p:nvSpPr>
        <p:spPr>
          <a:xfrm>
            <a:off x="4377904" y="3223853"/>
            <a:ext cx="1160253" cy="113455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u-HU" sz="1200" dirty="0" smtClean="0">
                <a:ln w="0"/>
                <a:solidFill>
                  <a:srgbClr val="C00000"/>
                </a:solidFill>
                <a:effectLst>
                  <a:outerShdw blurRad="38100" dist="19050" dir="2700000" algn="tl" rotWithShape="0">
                    <a:schemeClr val="dk1">
                      <a:alpha val="40000"/>
                    </a:schemeClr>
                  </a:outerShdw>
                </a:effectLst>
              </a:rPr>
              <a:t>Programme output indicator</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8" name="Pravokotnik 15"/>
          <p:cNvSpPr/>
          <p:nvPr/>
        </p:nvSpPr>
        <p:spPr>
          <a:xfrm>
            <a:off x="6163574" y="1972206"/>
            <a:ext cx="1160252" cy="100144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Overal objectives of the project</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19" name="Pravokotnik 16"/>
          <p:cNvSpPr/>
          <p:nvPr/>
        </p:nvSpPr>
        <p:spPr>
          <a:xfrm>
            <a:off x="6077310" y="3291148"/>
            <a:ext cx="1160252" cy="102585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Specific objectives of the project</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20" name="Pravokotnik 17"/>
          <p:cNvSpPr/>
          <p:nvPr/>
        </p:nvSpPr>
        <p:spPr>
          <a:xfrm>
            <a:off x="7500667" y="1966186"/>
            <a:ext cx="1160252" cy="100746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Main result of the project</a:t>
            </a:r>
            <a:endParaRPr lang="sl-SI" sz="1200" dirty="0">
              <a:ln w="0"/>
              <a:solidFill>
                <a:schemeClr val="tx1"/>
              </a:solidFill>
              <a:effectLst>
                <a:outerShdw blurRad="38100" dist="19050" dir="2700000" algn="tl" rotWithShape="0">
                  <a:schemeClr val="dk1">
                    <a:alpha val="40000"/>
                  </a:schemeClr>
                </a:outerShdw>
              </a:effectLst>
            </a:endParaRPr>
          </a:p>
        </p:txBody>
      </p:sp>
      <p:sp>
        <p:nvSpPr>
          <p:cNvPr id="21" name="Pravokotnik 18"/>
          <p:cNvSpPr/>
          <p:nvPr/>
        </p:nvSpPr>
        <p:spPr>
          <a:xfrm>
            <a:off x="7500667" y="3239887"/>
            <a:ext cx="1160252" cy="100746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sl-SI" sz="1200" dirty="0" smtClean="0">
                <a:ln w="0"/>
                <a:solidFill>
                  <a:srgbClr val="C00000"/>
                </a:solidFill>
                <a:effectLst>
                  <a:outerShdw blurRad="38100" dist="19050" dir="2700000" algn="tl" rotWithShape="0">
                    <a:schemeClr val="dk1">
                      <a:alpha val="40000"/>
                    </a:schemeClr>
                  </a:outerShdw>
                </a:effectLst>
              </a:rPr>
              <a:t>Project output indicator</a:t>
            </a:r>
            <a:endParaRPr lang="sl-SI" sz="1200" dirty="0">
              <a:ln w="0"/>
              <a:solidFill>
                <a:schemeClr val="tx1"/>
              </a:solidFill>
              <a:effectLst>
                <a:outerShdw blurRad="38100" dist="19050" dir="2700000" algn="tl" rotWithShape="0">
                  <a:schemeClr val="dk1">
                    <a:alpha val="40000"/>
                  </a:schemeClr>
                </a:outerShdw>
              </a:effectLst>
            </a:endParaRPr>
          </a:p>
        </p:txBody>
      </p:sp>
      <p:cxnSp>
        <p:nvCxnSpPr>
          <p:cNvPr id="22" name="Raven puščični povezovalnik 20"/>
          <p:cNvCxnSpPr>
            <a:stCxn id="11" idx="3"/>
            <a:endCxn id="12" idx="1"/>
          </p:cNvCxnSpPr>
          <p:nvPr/>
        </p:nvCxnSpPr>
        <p:spPr>
          <a:xfrm>
            <a:off x="1420142" y="2489555"/>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3" name="Raven puščični povezovalnik 21"/>
          <p:cNvCxnSpPr/>
          <p:nvPr/>
        </p:nvCxnSpPr>
        <p:spPr>
          <a:xfrm>
            <a:off x="2725947" y="2489555"/>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4" name="Raven puščični povezovalnik 22"/>
          <p:cNvCxnSpPr/>
          <p:nvPr/>
        </p:nvCxnSpPr>
        <p:spPr>
          <a:xfrm>
            <a:off x="3550146" y="2965990"/>
            <a:ext cx="1779" cy="29047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5" name="Raven puščični povezovalnik 24"/>
          <p:cNvCxnSpPr/>
          <p:nvPr/>
        </p:nvCxnSpPr>
        <p:spPr>
          <a:xfrm>
            <a:off x="4037160" y="2483200"/>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6" name="Raven puščični povezovalnik 25"/>
          <p:cNvCxnSpPr/>
          <p:nvPr/>
        </p:nvCxnSpPr>
        <p:spPr>
          <a:xfrm>
            <a:off x="4023501" y="3608464"/>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7" name="Raven puščični povezovalnik 26"/>
          <p:cNvCxnSpPr/>
          <p:nvPr/>
        </p:nvCxnSpPr>
        <p:spPr>
          <a:xfrm>
            <a:off x="7279257" y="2469918"/>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8" name="Raven puščični povezovalnik 27"/>
          <p:cNvCxnSpPr/>
          <p:nvPr/>
        </p:nvCxnSpPr>
        <p:spPr>
          <a:xfrm rot="5400000" flipV="1">
            <a:off x="6546012" y="3129402"/>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9" name="Raven puščični povezovalnik 28"/>
          <p:cNvCxnSpPr>
            <a:stCxn id="20" idx="2"/>
          </p:cNvCxnSpPr>
          <p:nvPr/>
        </p:nvCxnSpPr>
        <p:spPr>
          <a:xfrm>
            <a:off x="8080793" y="2973651"/>
            <a:ext cx="2159" cy="28281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0" name="Raven puščični povezovalnik 32"/>
          <p:cNvCxnSpPr/>
          <p:nvPr/>
        </p:nvCxnSpPr>
        <p:spPr>
          <a:xfrm>
            <a:off x="7196586" y="3791132"/>
            <a:ext cx="340743"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1" name="Raven puščični povezovalnik 33"/>
          <p:cNvCxnSpPr/>
          <p:nvPr/>
        </p:nvCxnSpPr>
        <p:spPr>
          <a:xfrm>
            <a:off x="3801415" y="1844449"/>
            <a:ext cx="0" cy="16058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2" name="Raven puščični povezovalnik 35"/>
          <p:cNvCxnSpPr/>
          <p:nvPr/>
        </p:nvCxnSpPr>
        <p:spPr>
          <a:xfrm>
            <a:off x="4952320" y="1916557"/>
            <a:ext cx="0" cy="16058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3" name="Raven povezovalnik 37"/>
          <p:cNvCxnSpPr/>
          <p:nvPr/>
        </p:nvCxnSpPr>
        <p:spPr>
          <a:xfrm>
            <a:off x="4958030" y="1916557"/>
            <a:ext cx="3124922" cy="0"/>
          </a:xfrm>
          <a:prstGeom prst="line">
            <a:avLst/>
          </a:prstGeom>
        </p:spPr>
        <p:style>
          <a:lnRef idx="2">
            <a:schemeClr val="dk1"/>
          </a:lnRef>
          <a:fillRef idx="0">
            <a:schemeClr val="dk1"/>
          </a:fillRef>
          <a:effectRef idx="1">
            <a:schemeClr val="dk1"/>
          </a:effectRef>
          <a:fontRef idx="minor">
            <a:schemeClr val="tx1"/>
          </a:fontRef>
        </p:style>
      </p:cxnSp>
      <p:cxnSp>
        <p:nvCxnSpPr>
          <p:cNvPr id="34" name="Raven povezovalnik 39"/>
          <p:cNvCxnSpPr>
            <a:endCxn id="20" idx="0"/>
          </p:cNvCxnSpPr>
          <p:nvPr/>
        </p:nvCxnSpPr>
        <p:spPr>
          <a:xfrm flipH="1">
            <a:off x="8080793" y="1924741"/>
            <a:ext cx="2159" cy="41445"/>
          </a:xfrm>
          <a:prstGeom prst="line">
            <a:avLst/>
          </a:prstGeom>
        </p:spPr>
        <p:style>
          <a:lnRef idx="2">
            <a:schemeClr val="dk1"/>
          </a:lnRef>
          <a:fillRef idx="0">
            <a:schemeClr val="dk1"/>
          </a:fillRef>
          <a:effectRef idx="1">
            <a:schemeClr val="dk1"/>
          </a:effectRef>
          <a:fontRef idx="minor">
            <a:schemeClr val="tx1"/>
          </a:fontRef>
        </p:style>
      </p:cxnSp>
      <p:cxnSp>
        <p:nvCxnSpPr>
          <p:cNvPr id="35" name="Raven povezovalnik 41"/>
          <p:cNvCxnSpPr/>
          <p:nvPr/>
        </p:nvCxnSpPr>
        <p:spPr>
          <a:xfrm>
            <a:off x="3803191" y="1830119"/>
            <a:ext cx="2913192" cy="8579"/>
          </a:xfrm>
          <a:prstGeom prst="line">
            <a:avLst/>
          </a:prstGeom>
        </p:spPr>
        <p:style>
          <a:lnRef idx="2">
            <a:schemeClr val="dk1"/>
          </a:lnRef>
          <a:fillRef idx="0">
            <a:schemeClr val="dk1"/>
          </a:fillRef>
          <a:effectRef idx="1">
            <a:schemeClr val="dk1"/>
          </a:effectRef>
          <a:fontRef idx="minor">
            <a:schemeClr val="tx1"/>
          </a:fontRef>
        </p:style>
      </p:cxnSp>
      <p:cxnSp>
        <p:nvCxnSpPr>
          <p:cNvPr id="36" name="Raven povezovalnik 48"/>
          <p:cNvCxnSpPr/>
          <p:nvPr/>
        </p:nvCxnSpPr>
        <p:spPr>
          <a:xfrm flipH="1">
            <a:off x="6716383" y="1830119"/>
            <a:ext cx="1" cy="247022"/>
          </a:xfrm>
          <a:prstGeom prst="line">
            <a:avLst/>
          </a:prstGeom>
        </p:spPr>
        <p:style>
          <a:lnRef idx="2">
            <a:schemeClr val="dk1"/>
          </a:lnRef>
          <a:fillRef idx="0">
            <a:schemeClr val="dk1"/>
          </a:fillRef>
          <a:effectRef idx="1">
            <a:schemeClr val="dk1"/>
          </a:effectRef>
          <a:fontRef idx="minor">
            <a:schemeClr val="tx1"/>
          </a:fontRef>
        </p:style>
      </p:cxnSp>
      <p:sp>
        <p:nvSpPr>
          <p:cNvPr id="37" name="Pravokotnik 49"/>
          <p:cNvSpPr/>
          <p:nvPr/>
        </p:nvSpPr>
        <p:spPr>
          <a:xfrm>
            <a:off x="69011" y="4416687"/>
            <a:ext cx="1987297" cy="3173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l-SI" sz="1200" b="1" dirty="0" smtClean="0">
                <a:solidFill>
                  <a:srgbClr val="C00000"/>
                </a:solidFill>
              </a:rPr>
              <a:t>PROGRAMME</a:t>
            </a:r>
            <a:endParaRPr lang="sl-SI" sz="1200" b="1" dirty="0">
              <a:solidFill>
                <a:schemeClr val="tx1"/>
              </a:solidFill>
            </a:endParaRPr>
          </a:p>
        </p:txBody>
      </p:sp>
      <p:sp>
        <p:nvSpPr>
          <p:cNvPr id="38" name="Pravokotnik 50"/>
          <p:cNvSpPr/>
          <p:nvPr/>
        </p:nvSpPr>
        <p:spPr>
          <a:xfrm>
            <a:off x="6743700" y="4406191"/>
            <a:ext cx="1987297" cy="3173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sl-SI" sz="1200" b="1" dirty="0" smtClean="0">
                <a:solidFill>
                  <a:srgbClr val="C00000"/>
                </a:solidFill>
              </a:rPr>
              <a:t>PROJECT</a:t>
            </a:r>
            <a:endParaRPr lang="sl-SI" sz="1200" b="1" dirty="0">
              <a:solidFill>
                <a:schemeClr val="tx1"/>
              </a:solidFill>
            </a:endParaRPr>
          </a:p>
        </p:txBody>
      </p:sp>
    </p:spTree>
    <p:extLst>
      <p:ext uri="{BB962C8B-B14F-4D97-AF65-F5344CB8AC3E}">
        <p14:creationId xmlns:p14="http://schemas.microsoft.com/office/powerpoint/2010/main" val="1912667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8</a:t>
            </a:fld>
            <a:endParaRPr lang="en-US"/>
          </a:p>
        </p:txBody>
      </p:sp>
      <p:sp>
        <p:nvSpPr>
          <p:cNvPr id="6" name="Content Placeholder 5"/>
          <p:cNvSpPr>
            <a:spLocks noGrp="1"/>
          </p:cNvSpPr>
          <p:nvPr>
            <p:ph idx="13"/>
          </p:nvPr>
        </p:nvSpPr>
        <p:spPr/>
        <p:txBody>
          <a:bodyPr/>
          <a:lstStyle/>
          <a:p>
            <a:endParaRPr lang="sl-SI"/>
          </a:p>
        </p:txBody>
      </p:sp>
      <p:sp>
        <p:nvSpPr>
          <p:cNvPr id="7" name="Cím 1"/>
          <p:cNvSpPr>
            <a:spLocks noGrp="1"/>
          </p:cNvSpPr>
          <p:nvPr>
            <p:ph type="title"/>
          </p:nvPr>
        </p:nvSpPr>
        <p:spPr>
          <a:xfrm>
            <a:off x="457200" y="927958"/>
            <a:ext cx="8229600" cy="857250"/>
          </a:xfrm>
        </p:spPr>
        <p:txBody>
          <a:bodyPr>
            <a:normAutofit/>
          </a:bodyPr>
          <a:lstStyle/>
          <a:p>
            <a:r>
              <a:rPr lang="hu-HU" sz="2800" dirty="0" smtClean="0"/>
              <a:t>1st Priority axis</a:t>
            </a:r>
            <a:endParaRPr lang="hu-HU" sz="2800" dirty="0"/>
          </a:p>
        </p:txBody>
      </p:sp>
      <p:sp>
        <p:nvSpPr>
          <p:cNvPr id="8" name="Tartalom helye 2"/>
          <p:cNvSpPr>
            <a:spLocks noGrp="1"/>
          </p:cNvSpPr>
          <p:nvPr>
            <p:ph idx="1"/>
          </p:nvPr>
        </p:nvSpPr>
        <p:spPr>
          <a:xfrm>
            <a:off x="457200" y="1785208"/>
            <a:ext cx="8229600" cy="2631237"/>
          </a:xfrm>
        </p:spPr>
        <p:txBody>
          <a:bodyPr>
            <a:normAutofit fontScale="47500" lnSpcReduction="20000"/>
          </a:bodyPr>
          <a:lstStyle/>
          <a:p>
            <a:r>
              <a:rPr lang="hu-HU" i="1" dirty="0" smtClean="0">
                <a:solidFill>
                  <a:schemeClr val="accent3">
                    <a:lumMod val="75000"/>
                  </a:schemeClr>
                </a:solidFill>
              </a:rPr>
              <a:t>6th Thematic objective, </a:t>
            </a:r>
            <a:r>
              <a:rPr lang="hu-HU" i="1" dirty="0" smtClean="0">
                <a:solidFill>
                  <a:schemeClr val="accent3">
                    <a:lumMod val="75000"/>
                  </a:schemeClr>
                </a:solidFill>
              </a:rPr>
              <a:t>6c </a:t>
            </a:r>
            <a:r>
              <a:rPr lang="hu-HU" i="1" dirty="0" smtClean="0">
                <a:solidFill>
                  <a:schemeClr val="accent3">
                    <a:lumMod val="75000"/>
                  </a:schemeClr>
                </a:solidFill>
              </a:rPr>
              <a:t>thematic investment</a:t>
            </a:r>
            <a:r>
              <a:rPr lang="hu-HU" i="1" dirty="0" smtClean="0">
                <a:solidFill>
                  <a:schemeClr val="accent3">
                    <a:lumMod val="75000"/>
                  </a:schemeClr>
                </a:solidFill>
              </a:rPr>
              <a:t>: </a:t>
            </a:r>
            <a:r>
              <a:rPr lang="sl-SI" i="1" dirty="0" smtClean="0">
                <a:solidFill>
                  <a:schemeClr val="accent3">
                    <a:lumMod val="75000"/>
                  </a:schemeClr>
                </a:solidFill>
              </a:rPr>
              <a:t>»</a:t>
            </a:r>
            <a:r>
              <a:rPr lang="en-US" i="1" dirty="0">
                <a:solidFill>
                  <a:schemeClr val="accent3">
                    <a:lumMod val="75000"/>
                  </a:schemeClr>
                </a:solidFill>
              </a:rPr>
              <a:t> Conserving, protecting, promoting and developing natural and cultural heritage.</a:t>
            </a:r>
            <a:r>
              <a:rPr lang="sl-SI" i="1" dirty="0" smtClean="0">
                <a:solidFill>
                  <a:schemeClr val="accent3">
                    <a:lumMod val="75000"/>
                  </a:schemeClr>
                </a:solidFill>
              </a:rPr>
              <a:t>«</a:t>
            </a:r>
            <a:endParaRPr lang="hu-HU" i="1" dirty="0">
              <a:solidFill>
                <a:schemeClr val="accent3">
                  <a:lumMod val="75000"/>
                </a:schemeClr>
              </a:solidFill>
            </a:endParaRPr>
          </a:p>
          <a:p>
            <a:pPr algn="just"/>
            <a:r>
              <a:rPr lang="hu-HU" u="sng" dirty="0" smtClean="0">
                <a:solidFill>
                  <a:schemeClr val="accent3">
                    <a:lumMod val="75000"/>
                  </a:schemeClr>
                </a:solidFill>
              </a:rPr>
              <a:t>Specific objective of the programme:</a:t>
            </a:r>
            <a:endParaRPr lang="hu-HU" dirty="0" smtClean="0">
              <a:solidFill>
                <a:schemeClr val="accent3">
                  <a:lumMod val="75000"/>
                </a:schemeClr>
              </a:solidFill>
            </a:endParaRPr>
          </a:p>
          <a:p>
            <a:pPr marL="457200" lvl="1" indent="0" algn="just">
              <a:spcBef>
                <a:spcPts val="1200"/>
              </a:spcBef>
              <a:buNone/>
            </a:pPr>
            <a:r>
              <a:rPr lang="en-US" dirty="0" smtClean="0">
                <a:solidFill>
                  <a:schemeClr val="accent3">
                    <a:lumMod val="75000"/>
                  </a:schemeClr>
                </a:solidFill>
              </a:rPr>
              <a:t>To </a:t>
            </a:r>
            <a:r>
              <a:rPr lang="en-US" dirty="0">
                <a:solidFill>
                  <a:schemeClr val="accent3">
                    <a:lumMod val="75000"/>
                  </a:schemeClr>
                </a:solidFill>
              </a:rPr>
              <a:t>increase attractiveness through the diversification and cross-border integration of the sustainable touristic offer in the </a:t>
            </a:r>
            <a:r>
              <a:rPr lang="en-US" dirty="0" err="1">
                <a:solidFill>
                  <a:schemeClr val="accent3">
                    <a:lumMod val="75000"/>
                  </a:schemeClr>
                </a:solidFill>
              </a:rPr>
              <a:t>programme</a:t>
            </a:r>
            <a:r>
              <a:rPr lang="en-US" dirty="0">
                <a:solidFill>
                  <a:schemeClr val="accent3">
                    <a:lumMod val="75000"/>
                  </a:schemeClr>
                </a:solidFill>
              </a:rPr>
              <a:t> </a:t>
            </a:r>
            <a:r>
              <a:rPr lang="en-US" dirty="0" smtClean="0">
                <a:solidFill>
                  <a:schemeClr val="accent3">
                    <a:lumMod val="75000"/>
                  </a:schemeClr>
                </a:solidFill>
              </a:rPr>
              <a:t>area</a:t>
            </a:r>
            <a:endParaRPr lang="sl-SI" dirty="0" smtClean="0">
              <a:solidFill>
                <a:schemeClr val="accent3">
                  <a:lumMod val="75000"/>
                </a:schemeClr>
              </a:solidFill>
            </a:endParaRPr>
          </a:p>
          <a:p>
            <a:pPr marL="457200" lvl="1" indent="0" algn="just">
              <a:spcBef>
                <a:spcPts val="1200"/>
              </a:spcBef>
              <a:buNone/>
            </a:pPr>
            <a:r>
              <a:rPr lang="hu-HU" dirty="0" smtClean="0">
                <a:solidFill>
                  <a:schemeClr val="accent3">
                    <a:lumMod val="75000"/>
                  </a:schemeClr>
                </a:solidFill>
              </a:rPr>
              <a:t>Cross-border integration and diversification of sustainable turistic offer</a:t>
            </a:r>
            <a:endParaRPr lang="hu-HU" dirty="0" smtClean="0">
              <a:solidFill>
                <a:schemeClr val="accent3">
                  <a:lumMod val="75000"/>
                </a:schemeClr>
              </a:solidFill>
            </a:endParaRPr>
          </a:p>
          <a:p>
            <a:pPr marL="457200" lvl="1" indent="0" algn="just">
              <a:spcBef>
                <a:spcPts val="1200"/>
              </a:spcBef>
              <a:buNone/>
            </a:pPr>
            <a:r>
              <a:rPr lang="hu-HU" dirty="0" smtClean="0">
                <a:solidFill>
                  <a:schemeClr val="accent3">
                    <a:lumMod val="75000"/>
                  </a:schemeClr>
                </a:solidFill>
              </a:rPr>
              <a:t>Protection of natural and cultural heritage</a:t>
            </a:r>
          </a:p>
          <a:p>
            <a:pPr marL="457200" lvl="1" indent="0" algn="just">
              <a:spcBef>
                <a:spcPts val="1200"/>
              </a:spcBef>
              <a:buNone/>
            </a:pPr>
            <a:r>
              <a:rPr lang="hu-HU" dirty="0" smtClean="0">
                <a:solidFill>
                  <a:schemeClr val="accent3">
                    <a:lumMod val="75000"/>
                  </a:schemeClr>
                </a:solidFill>
              </a:rPr>
              <a:t>D</a:t>
            </a:r>
            <a:r>
              <a:rPr lang="en-US" dirty="0" err="1" smtClean="0">
                <a:solidFill>
                  <a:schemeClr val="accent3">
                    <a:lumMod val="75000"/>
                  </a:schemeClr>
                </a:solidFill>
              </a:rPr>
              <a:t>evelop</a:t>
            </a:r>
            <a:r>
              <a:rPr lang="sl-SI" dirty="0" smtClean="0">
                <a:solidFill>
                  <a:schemeClr val="accent3">
                    <a:lumMod val="75000"/>
                  </a:schemeClr>
                </a:solidFill>
              </a:rPr>
              <a:t>ment</a:t>
            </a:r>
            <a:r>
              <a:rPr lang="en-US" dirty="0" smtClean="0">
                <a:solidFill>
                  <a:schemeClr val="accent3">
                    <a:lumMod val="75000"/>
                  </a:schemeClr>
                </a:solidFill>
              </a:rPr>
              <a:t> </a:t>
            </a:r>
            <a:r>
              <a:rPr lang="sl-SI" dirty="0" smtClean="0">
                <a:solidFill>
                  <a:schemeClr val="accent3">
                    <a:lumMod val="75000"/>
                  </a:schemeClr>
                </a:solidFill>
              </a:rPr>
              <a:t>of</a:t>
            </a:r>
            <a:r>
              <a:rPr lang="en-US" dirty="0" smtClean="0">
                <a:solidFill>
                  <a:schemeClr val="accent3">
                    <a:lumMod val="75000"/>
                  </a:schemeClr>
                </a:solidFill>
              </a:rPr>
              <a:t> </a:t>
            </a:r>
            <a:r>
              <a:rPr lang="en-US" dirty="0">
                <a:solidFill>
                  <a:schemeClr val="accent3">
                    <a:lumMod val="75000"/>
                  </a:schemeClr>
                </a:solidFill>
              </a:rPr>
              <a:t>sustainable touristic offer in the </a:t>
            </a:r>
            <a:r>
              <a:rPr lang="en-US" dirty="0" err="1">
                <a:solidFill>
                  <a:schemeClr val="accent3">
                    <a:lumMod val="75000"/>
                  </a:schemeClr>
                </a:solidFill>
              </a:rPr>
              <a:t>programme</a:t>
            </a:r>
            <a:r>
              <a:rPr lang="en-US" dirty="0">
                <a:solidFill>
                  <a:schemeClr val="accent3">
                    <a:lumMod val="75000"/>
                  </a:schemeClr>
                </a:solidFill>
              </a:rPr>
              <a:t> area, by supporting the protection/conservation of the natural and cultural resources and by the generation/promotion of new, sustainable products which are based on these local resources</a:t>
            </a:r>
            <a:r>
              <a:rPr lang="hu-HU" dirty="0" smtClean="0">
                <a:solidFill>
                  <a:schemeClr val="accent3">
                    <a:lumMod val="75000"/>
                  </a:schemeClr>
                </a:solidFill>
              </a:rPr>
              <a:t>es with connection to main turistic offer</a:t>
            </a:r>
            <a:endParaRPr lang="hu-HU" dirty="0" smtClean="0"/>
          </a:p>
          <a:p>
            <a:pPr marL="457200" lvl="1" indent="0" algn="just">
              <a:spcBef>
                <a:spcPts val="1200"/>
              </a:spcBef>
              <a:buNone/>
            </a:pPr>
            <a:endParaRPr lang="hu-HU" dirty="0"/>
          </a:p>
        </p:txBody>
      </p:sp>
      <p:sp>
        <p:nvSpPr>
          <p:cNvPr id="9" name="Dia számának helye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8</a:t>
            </a:fld>
            <a:endParaRPr lang="en-US" dirty="0"/>
          </a:p>
        </p:txBody>
      </p:sp>
      <p:sp>
        <p:nvSpPr>
          <p:cNvPr id="10" name="Szalagnyíl jobbra 6"/>
          <p:cNvSpPr/>
          <p:nvPr/>
        </p:nvSpPr>
        <p:spPr>
          <a:xfrm>
            <a:off x="716628" y="2613483"/>
            <a:ext cx="195444" cy="331557"/>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1" name="Szalagnyíl jobbra 7"/>
          <p:cNvSpPr/>
          <p:nvPr/>
        </p:nvSpPr>
        <p:spPr>
          <a:xfrm>
            <a:off x="716628" y="2972064"/>
            <a:ext cx="195444" cy="347843"/>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
        <p:nvSpPr>
          <p:cNvPr id="12" name="Szalagnyíl jobbra 8"/>
          <p:cNvSpPr/>
          <p:nvPr/>
        </p:nvSpPr>
        <p:spPr>
          <a:xfrm>
            <a:off x="677445" y="3346931"/>
            <a:ext cx="211731" cy="446729"/>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solidFill>
                <a:schemeClr val="tx1"/>
              </a:solidFill>
            </a:endParaRPr>
          </a:p>
        </p:txBody>
      </p:sp>
    </p:spTree>
    <p:extLst>
      <p:ext uri="{BB962C8B-B14F-4D97-AF65-F5344CB8AC3E}">
        <p14:creationId xmlns:p14="http://schemas.microsoft.com/office/powerpoint/2010/main" val="1645288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066355A-084C-D24E-9AD2-7E4FC41EA627}" type="slidenum">
              <a:rPr lang="en-US" smtClean="0"/>
              <a:t>9</a:t>
            </a:fld>
            <a:endParaRPr lang="en-US"/>
          </a:p>
        </p:txBody>
      </p:sp>
      <p:sp>
        <p:nvSpPr>
          <p:cNvPr id="5" name="Footer Placeholder 4"/>
          <p:cNvSpPr>
            <a:spLocks noGrp="1"/>
          </p:cNvSpPr>
          <p:nvPr>
            <p:ph type="ftr" sz="quarter" idx="3"/>
          </p:nvPr>
        </p:nvSpPr>
        <p:spPr/>
        <p:txBody>
          <a:bodyPr/>
          <a:lstStyle/>
          <a:p>
            <a:endParaRPr lang="de-DE" dirty="0"/>
          </a:p>
        </p:txBody>
      </p:sp>
      <p:sp>
        <p:nvSpPr>
          <p:cNvPr id="6" name="Content Placeholder 5"/>
          <p:cNvSpPr>
            <a:spLocks noGrp="1"/>
          </p:cNvSpPr>
          <p:nvPr>
            <p:ph idx="13"/>
          </p:nvPr>
        </p:nvSpPr>
        <p:spPr/>
        <p:txBody>
          <a:bodyPr/>
          <a:lstStyle/>
          <a:p>
            <a:endParaRPr lang="sl-SI"/>
          </a:p>
        </p:txBody>
      </p:sp>
      <p:sp>
        <p:nvSpPr>
          <p:cNvPr id="7" name="Cím 1"/>
          <p:cNvSpPr>
            <a:spLocks noGrp="1"/>
          </p:cNvSpPr>
          <p:nvPr>
            <p:ph type="title"/>
          </p:nvPr>
        </p:nvSpPr>
        <p:spPr>
          <a:xfrm>
            <a:off x="155275" y="1015216"/>
            <a:ext cx="8817275" cy="857250"/>
          </a:xfrm>
        </p:spPr>
        <p:txBody>
          <a:bodyPr>
            <a:noAutofit/>
          </a:bodyPr>
          <a:lstStyle/>
          <a:p>
            <a:r>
              <a:rPr lang="hu-HU" dirty="0" smtClean="0"/>
              <a:t>Programme philosophy: </a:t>
            </a:r>
            <a:br>
              <a:rPr lang="hu-HU" dirty="0" smtClean="0"/>
            </a:br>
            <a:r>
              <a:rPr lang="hu-HU" dirty="0" smtClean="0"/>
              <a:t>strong programme orientation</a:t>
            </a:r>
            <a:endParaRPr lang="en-GB" dirty="0"/>
          </a:p>
        </p:txBody>
      </p:sp>
      <p:sp>
        <p:nvSpPr>
          <p:cNvPr id="8" name="Tartalom helye 2"/>
          <p:cNvSpPr>
            <a:spLocks noGrp="1"/>
          </p:cNvSpPr>
          <p:nvPr>
            <p:ph idx="1"/>
          </p:nvPr>
        </p:nvSpPr>
        <p:spPr>
          <a:xfrm>
            <a:off x="457200" y="1889284"/>
            <a:ext cx="8229600" cy="2631237"/>
          </a:xfrm>
        </p:spPr>
        <p:txBody>
          <a:bodyPr>
            <a:normAutofit/>
          </a:bodyPr>
          <a:lstStyle/>
          <a:p>
            <a:r>
              <a:rPr lang="sl-SI" dirty="0" smtClean="0">
                <a:solidFill>
                  <a:schemeClr val="accent3">
                    <a:lumMod val="75000"/>
                  </a:schemeClr>
                </a:solidFill>
              </a:rPr>
              <a:t>Aim of lowering regional differencies </a:t>
            </a:r>
            <a:r>
              <a:rPr lang="sl-SI" dirty="0" smtClean="0">
                <a:solidFill>
                  <a:schemeClr val="accent3">
                    <a:lumMod val="75000"/>
                  </a:schemeClr>
                </a:solidFill>
              </a:rPr>
              <a:t>	  </a:t>
            </a:r>
            <a:r>
              <a:rPr lang="sl-SI" dirty="0" smtClean="0">
                <a:solidFill>
                  <a:schemeClr val="accent3">
                    <a:lumMod val="75000"/>
                  </a:schemeClr>
                </a:solidFill>
              </a:rPr>
              <a:t>increase competitivness of rural areas</a:t>
            </a:r>
            <a:r>
              <a:rPr lang="sl-SI" dirty="0" smtClean="0">
                <a:solidFill>
                  <a:schemeClr val="accent3">
                    <a:lumMod val="75000"/>
                  </a:schemeClr>
                </a:solidFill>
              </a:rPr>
              <a:t>	</a:t>
            </a:r>
            <a:r>
              <a:rPr lang="sl-SI" dirty="0" smtClean="0">
                <a:solidFill>
                  <a:schemeClr val="accent3">
                    <a:lumMod val="75000"/>
                  </a:schemeClr>
                </a:solidFill>
              </a:rPr>
              <a:t>development of work intensive sectors		modern and integrated rural turism offer</a:t>
            </a:r>
            <a:endParaRPr lang="sl-SI" dirty="0" smtClean="0">
              <a:solidFill>
                <a:schemeClr val="accent3">
                  <a:lumMod val="75000"/>
                </a:schemeClr>
              </a:solidFill>
            </a:endParaRPr>
          </a:p>
          <a:p>
            <a:endParaRPr lang="hu-HU" dirty="0" smtClean="0"/>
          </a:p>
          <a:p>
            <a:endParaRPr lang="hu-HU" dirty="0" smtClean="0"/>
          </a:p>
          <a:p>
            <a:endParaRPr lang="hu-HU" dirty="0" smtClean="0"/>
          </a:p>
        </p:txBody>
      </p:sp>
      <p:sp>
        <p:nvSpPr>
          <p:cNvPr id="9" name="Dia számának helye 3"/>
          <p:cNvSpPr txBox="1">
            <a:spLocks/>
          </p:cNvSpPr>
          <p:nvPr/>
        </p:nvSpPr>
        <p:spPr>
          <a:xfrm>
            <a:off x="6553200" y="4695099"/>
            <a:ext cx="2133600" cy="273844"/>
          </a:xfrm>
          <a:prstGeom prst="rect">
            <a:avLst/>
          </a:prstGeom>
        </p:spPr>
        <p:txBody>
          <a:bodyPr vert="horz" lIns="91440" tIns="45720" rIns="91440" bIns="45720" rtlCol="0" anchor="ctr"/>
          <a:lstStyle>
            <a:defPPr>
              <a:defRPr lang="en-US"/>
            </a:defPPr>
            <a:lvl1pPr marL="0" algn="r" defTabSz="457200" rtl="0" eaLnBrk="1" latinLnBrk="0" hangingPunct="1">
              <a:defRPr sz="1200" kern="1200" baseline="0">
                <a:solidFill>
                  <a:schemeClr val="tx1">
                    <a:tint val="75000"/>
                  </a:schemeClr>
                </a:solidFill>
                <a:latin typeface="Open Sans"/>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pPr/>
              <a:t>9</a:t>
            </a:fld>
            <a:endParaRPr lang="en-US" dirty="0"/>
          </a:p>
        </p:txBody>
      </p:sp>
      <p:cxnSp>
        <p:nvCxnSpPr>
          <p:cNvPr id="11" name="Egyenes összekötő nyíllal 9"/>
          <p:cNvCxnSpPr/>
          <p:nvPr/>
        </p:nvCxnSpPr>
        <p:spPr>
          <a:xfrm>
            <a:off x="7257482" y="2572811"/>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Egyenes összekötő nyíllal 10"/>
          <p:cNvCxnSpPr/>
          <p:nvPr/>
        </p:nvCxnSpPr>
        <p:spPr>
          <a:xfrm>
            <a:off x="6958499" y="2189885"/>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Egyenes összekötő nyíllal 14"/>
          <p:cNvCxnSpPr/>
          <p:nvPr/>
        </p:nvCxnSpPr>
        <p:spPr>
          <a:xfrm>
            <a:off x="7467656" y="3047265"/>
            <a:ext cx="298983"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593130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fields"/>
    <ds:schemaRef ds:uri="http://www.w3.org/XML/1998/namespace"/>
    <ds:schemaRef ds:uri="http://purl.org/dc/dcmitype/"/>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321</TotalTime>
  <Words>1193</Words>
  <Application>Microsoft Office PowerPoint</Application>
  <PresentationFormat>On-screen Show (16:9)</PresentationFormat>
  <Paragraphs>167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Open Sans</vt:lpstr>
      <vt:lpstr>Symbol</vt:lpstr>
      <vt:lpstr>Office Theme</vt:lpstr>
      <vt:lpstr>Cooperation programme Interreg V-A Slovenia-hungary</vt:lpstr>
      <vt:lpstr>Programming</vt:lpstr>
      <vt:lpstr>Programme area</vt:lpstr>
      <vt:lpstr>Allocation - ERDF Funds</vt:lpstr>
      <vt:lpstr>Fundamentals of Intervention logic</vt:lpstr>
      <vt:lpstr>Overal objective of the programme</vt:lpstr>
      <vt:lpstr>Intervention logic of the programme / projects</vt:lpstr>
      <vt:lpstr>1st Priority axis</vt:lpstr>
      <vt:lpstr>Programme philosophy:  strong programme orientation</vt:lpstr>
      <vt:lpstr>Examples of actions </vt:lpstr>
      <vt:lpstr>Potential beneficiaries</vt:lpstr>
      <vt:lpstr>2nd Priority axis</vt:lpstr>
      <vt:lpstr>Programme philosophy:  strong programme orientation</vt:lpstr>
      <vt:lpstr>Examples of actions </vt:lpstr>
      <vt:lpstr>Potential beneficiaries</vt:lpstr>
      <vt:lpstr>State of play</vt:lpstr>
      <vt:lpstr>What kind of projects are currently supported?</vt:lpstr>
      <vt:lpstr>ERDF Funds remaining</vt:lpstr>
      <vt:lpstr>Current achievement</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Aleš Mrkela</cp:lastModifiedBy>
  <cp:revision>110</cp:revision>
  <dcterms:created xsi:type="dcterms:W3CDTF">2010-04-12T23:12:02Z</dcterms:created>
  <dcterms:modified xsi:type="dcterms:W3CDTF">2017-08-28T11:38:52Z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