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93455" r:id="rId4"/>
  </p:sldMasterIdLst>
  <p:notesMasterIdLst>
    <p:notesMasterId r:id="rId21"/>
  </p:notesMasterIdLst>
  <p:handoutMasterIdLst>
    <p:handoutMasterId r:id="rId22"/>
  </p:handoutMasterIdLst>
  <p:sldIdLst>
    <p:sldId id="258" r:id="rId5"/>
    <p:sldId id="259" r:id="rId6"/>
    <p:sldId id="290" r:id="rId7"/>
    <p:sldId id="291" r:id="rId8"/>
    <p:sldId id="292" r:id="rId9"/>
    <p:sldId id="293" r:id="rId10"/>
    <p:sldId id="309" r:id="rId11"/>
    <p:sldId id="308" r:id="rId12"/>
    <p:sldId id="297" r:id="rId13"/>
    <p:sldId id="299" r:id="rId14"/>
    <p:sldId id="301" r:id="rId15"/>
    <p:sldId id="303" r:id="rId16"/>
    <p:sldId id="304" r:id="rId17"/>
    <p:sldId id="305" r:id="rId18"/>
    <p:sldId id="307" r:id="rId19"/>
    <p:sldId id="275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  <a:srgbClr val="3A6546"/>
    <a:srgbClr val="CD0920"/>
    <a:srgbClr val="808080"/>
    <a:srgbClr val="A9B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rednji slog 2 – poudarek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3" autoAdjust="0"/>
    <p:restoredTop sz="94694" autoAdjust="0"/>
  </p:normalViewPr>
  <p:slideViewPr>
    <p:cSldViewPr snapToGrid="0" snapToObjects="1">
      <p:cViewPr varScale="1">
        <p:scale>
          <a:sx n="108" d="100"/>
          <a:sy n="108" d="100"/>
        </p:scale>
        <p:origin x="108" y="1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julija\OneDrive\PROJEKTI\Evaluation%20CBC%20Slovenia%20\SI-HU\Odgovori%20na%20vpras&#780;alnik%20-%20skupaj%20SI%20in%20HU_J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</a:rPr>
              <a:t>Development of project proposals</a:t>
            </a:r>
          </a:p>
        </c:rich>
      </c:tx>
      <c:layout>
        <c:manualLayout>
          <c:xMode val="edge"/>
          <c:yMode val="edge"/>
          <c:x val="0.151634708321519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JM!$W$31</c:f>
              <c:strCache>
                <c:ptCount val="1"/>
                <c:pt idx="0">
                  <c:v>very easy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JM!$V$32:$V$36</c:f>
              <c:strCache>
                <c:ptCount val="5"/>
                <c:pt idx="0">
                  <c:v>Establishing a project partnership</c:v>
                </c:pt>
                <c:pt idx="1">
                  <c:v>Aligning Project Partners' interests</c:v>
                </c:pt>
                <c:pt idx="2">
                  <c:v>Aligning project ideas with the Programme objectives/contents</c:v>
                </c:pt>
                <c:pt idx="3">
                  <c:v>Understanding State Aid</c:v>
                </c:pt>
                <c:pt idx="4">
                  <c:v>Ensuring co-financing</c:v>
                </c:pt>
              </c:strCache>
            </c:strRef>
          </c:cat>
          <c:val>
            <c:numRef>
              <c:f>JM!$W$32:$W$36</c:f>
              <c:numCache>
                <c:formatCode>General</c:formatCode>
                <c:ptCount val="5"/>
                <c:pt idx="0">
                  <c:v>1</c:v>
                </c:pt>
                <c:pt idx="1">
                  <c:v>0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JM!$X$31</c:f>
              <c:strCache>
                <c:ptCount val="1"/>
                <c:pt idx="0">
                  <c:v>easy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JM!$V$32:$V$36</c:f>
              <c:strCache>
                <c:ptCount val="5"/>
                <c:pt idx="0">
                  <c:v>Establishing a project partnership</c:v>
                </c:pt>
                <c:pt idx="1">
                  <c:v>Aligning Project Partners' interests</c:v>
                </c:pt>
                <c:pt idx="2">
                  <c:v>Aligning project ideas with the Programme objectives/contents</c:v>
                </c:pt>
                <c:pt idx="3">
                  <c:v>Understanding State Aid</c:v>
                </c:pt>
                <c:pt idx="4">
                  <c:v>Ensuring co-financing</c:v>
                </c:pt>
              </c:strCache>
            </c:strRef>
          </c:cat>
          <c:val>
            <c:numRef>
              <c:f>JM!$X$32:$X$36</c:f>
              <c:numCache>
                <c:formatCode>General</c:formatCode>
                <c:ptCount val="5"/>
                <c:pt idx="0">
                  <c:v>10</c:v>
                </c:pt>
                <c:pt idx="1">
                  <c:v>15</c:v>
                </c:pt>
                <c:pt idx="2">
                  <c:v>9</c:v>
                </c:pt>
                <c:pt idx="3">
                  <c:v>12</c:v>
                </c:pt>
                <c:pt idx="4">
                  <c:v>8</c:v>
                </c:pt>
              </c:numCache>
            </c:numRef>
          </c:val>
        </c:ser>
        <c:ser>
          <c:idx val="2"/>
          <c:order val="2"/>
          <c:tx>
            <c:strRef>
              <c:f>JM!$Y$31</c:f>
              <c:strCache>
                <c:ptCount val="1"/>
                <c:pt idx="0">
                  <c:v>difficult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JM!$V$32:$V$36</c:f>
              <c:strCache>
                <c:ptCount val="5"/>
                <c:pt idx="0">
                  <c:v>Establishing a project partnership</c:v>
                </c:pt>
                <c:pt idx="1">
                  <c:v>Aligning Project Partners' interests</c:v>
                </c:pt>
                <c:pt idx="2">
                  <c:v>Aligning project ideas with the Programme objectives/contents</c:v>
                </c:pt>
                <c:pt idx="3">
                  <c:v>Understanding State Aid</c:v>
                </c:pt>
                <c:pt idx="4">
                  <c:v>Ensuring co-financing</c:v>
                </c:pt>
              </c:strCache>
            </c:strRef>
          </c:cat>
          <c:val>
            <c:numRef>
              <c:f>JM!$Y$32:$Y$36</c:f>
              <c:numCache>
                <c:formatCode>General</c:formatCode>
                <c:ptCount val="5"/>
                <c:pt idx="0">
                  <c:v>13</c:v>
                </c:pt>
                <c:pt idx="1">
                  <c:v>9</c:v>
                </c:pt>
                <c:pt idx="2">
                  <c:v>12</c:v>
                </c:pt>
                <c:pt idx="3">
                  <c:v>7</c:v>
                </c:pt>
                <c:pt idx="4">
                  <c:v>11</c:v>
                </c:pt>
              </c:numCache>
            </c:numRef>
          </c:val>
        </c:ser>
        <c:ser>
          <c:idx val="3"/>
          <c:order val="3"/>
          <c:tx>
            <c:strRef>
              <c:f>JM!$Z$31</c:f>
              <c:strCache>
                <c:ptCount val="1"/>
                <c:pt idx="0">
                  <c:v>very difficult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JM!$V$32:$V$36</c:f>
              <c:strCache>
                <c:ptCount val="5"/>
                <c:pt idx="0">
                  <c:v>Establishing a project partnership</c:v>
                </c:pt>
                <c:pt idx="1">
                  <c:v>Aligning Project Partners' interests</c:v>
                </c:pt>
                <c:pt idx="2">
                  <c:v>Aligning project ideas with the Programme objectives/contents</c:v>
                </c:pt>
                <c:pt idx="3">
                  <c:v>Understanding State Aid</c:v>
                </c:pt>
                <c:pt idx="4">
                  <c:v>Ensuring co-financing</c:v>
                </c:pt>
              </c:strCache>
            </c:strRef>
          </c:cat>
          <c:val>
            <c:numRef>
              <c:f>JM!$Z$32:$Z$36</c:f>
              <c:numCache>
                <c:formatCode>General</c:formatCode>
                <c:ptCount val="5"/>
                <c:pt idx="0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12643072"/>
        <c:axId val="512647424"/>
      </c:barChart>
      <c:catAx>
        <c:axId val="512643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12647424"/>
        <c:crosses val="autoZero"/>
        <c:auto val="1"/>
        <c:lblAlgn val="ctr"/>
        <c:lblOffset val="100"/>
        <c:noMultiLvlLbl val="0"/>
      </c:catAx>
      <c:valAx>
        <c:axId val="512647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12643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sl-SI" b="1">
                <a:solidFill>
                  <a:schemeClr val="accent6">
                    <a:lumMod val="50000"/>
                  </a:schemeClr>
                </a:solidFill>
              </a:rPr>
              <a:t>Most difficult to prepare in eMS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List2!$A$2:$A$6</c:f>
              <c:strCache>
                <c:ptCount val="5"/>
                <c:pt idx="0">
                  <c:v>WORKPLAN</c:v>
                </c:pt>
                <c:pt idx="1">
                  <c:v>PROJECT DESCRIPTION</c:v>
                </c:pt>
                <c:pt idx="2">
                  <c:v>PROJECT BUDGET</c:v>
                </c:pt>
                <c:pt idx="3">
                  <c:v>PROJECT BUDGET OVERVIEW</c:v>
                </c:pt>
                <c:pt idx="4">
                  <c:v>ATTACHMENTS</c:v>
                </c:pt>
              </c:strCache>
            </c:strRef>
          </c:cat>
          <c:val>
            <c:numRef>
              <c:f>List2!$B$2:$B$6</c:f>
              <c:numCache>
                <c:formatCode>General</c:formatCode>
                <c:ptCount val="5"/>
                <c:pt idx="0">
                  <c:v>6</c:v>
                </c:pt>
                <c:pt idx="1">
                  <c:v>4</c:v>
                </c:pt>
                <c:pt idx="2">
                  <c:v>15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549062880"/>
        <c:axId val="549063424"/>
      </c:barChart>
      <c:catAx>
        <c:axId val="54906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63424"/>
        <c:crosses val="autoZero"/>
        <c:auto val="1"/>
        <c:lblAlgn val="ctr"/>
        <c:lblOffset val="100"/>
        <c:noMultiLvlLbl val="0"/>
      </c:catAx>
      <c:valAx>
        <c:axId val="5490634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49062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>
                <a:solidFill>
                  <a:schemeClr val="accent3">
                    <a:lumMod val="50000"/>
                  </a:schemeClr>
                </a:solidFill>
              </a:rPr>
              <a:t>Who entered data in </a:t>
            </a:r>
            <a:r>
              <a:rPr lang="en-US" sz="1800" b="1" dirty="0" err="1">
                <a:solidFill>
                  <a:schemeClr val="accent3">
                    <a:lumMod val="50000"/>
                  </a:schemeClr>
                </a:solidFill>
              </a:rPr>
              <a:t>eMS</a:t>
            </a:r>
            <a:r>
              <a:rPr lang="en-US" sz="1800" b="1" dirty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JM!$BE$31:$BE$34</c:f>
              <c:strCache>
                <c:ptCount val="4"/>
                <c:pt idx="0">
                  <c:v>all categories filled in by LP</c:v>
                </c:pt>
                <c:pt idx="1">
                  <c:v>some categories filled in by LP, some by PPs</c:v>
                </c:pt>
                <c:pt idx="2">
                  <c:v>all categories filled in by one PP</c:v>
                </c:pt>
                <c:pt idx="3">
                  <c:v>all categories filled in be external service</c:v>
                </c:pt>
              </c:strCache>
            </c:strRef>
          </c:cat>
          <c:val>
            <c:numRef>
              <c:f>JM!$BF$31:$BF$34</c:f>
              <c:numCache>
                <c:formatCode>General</c:formatCode>
                <c:ptCount val="4"/>
                <c:pt idx="0">
                  <c:v>14</c:v>
                </c:pt>
                <c:pt idx="1">
                  <c:v>6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49070496"/>
        <c:axId val="549067776"/>
      </c:barChart>
      <c:catAx>
        <c:axId val="549070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67776"/>
        <c:crosses val="autoZero"/>
        <c:auto val="1"/>
        <c:lblAlgn val="ctr"/>
        <c:lblOffset val="100"/>
        <c:noMultiLvlLbl val="0"/>
      </c:catAx>
      <c:valAx>
        <c:axId val="549067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70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JM!$A$54:$A$59</c:f>
              <c:strCache>
                <c:ptCount val="6"/>
                <c:pt idx="0">
                  <c:v>Programme website</c:v>
                </c:pt>
                <c:pt idx="1">
                  <c:v>Kick-off event</c:v>
                </c:pt>
                <c:pt idx="2">
                  <c:v>Programme e-news</c:v>
                </c:pt>
                <c:pt idx="3">
                  <c:v>Contacted by potential partner</c:v>
                </c:pt>
                <c:pt idx="4">
                  <c:v>From programme bodies</c:v>
                </c:pt>
                <c:pt idx="5">
                  <c:v>Mass media</c:v>
                </c:pt>
              </c:strCache>
            </c:strRef>
          </c:cat>
          <c:val>
            <c:numRef>
              <c:f>JM!$B$54:$B$59</c:f>
              <c:numCache>
                <c:formatCode>General</c:formatCode>
                <c:ptCount val="6"/>
                <c:pt idx="0">
                  <c:v>16</c:v>
                </c:pt>
                <c:pt idx="1">
                  <c:v>3</c:v>
                </c:pt>
                <c:pt idx="2">
                  <c:v>5</c:v>
                </c:pt>
                <c:pt idx="3">
                  <c:v>9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49071040"/>
        <c:axId val="549066144"/>
      </c:barChart>
      <c:catAx>
        <c:axId val="54907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66144"/>
        <c:crosses val="autoZero"/>
        <c:auto val="1"/>
        <c:lblAlgn val="ctr"/>
        <c:lblOffset val="100"/>
        <c:noMultiLvlLbl val="0"/>
      </c:catAx>
      <c:valAx>
        <c:axId val="5490661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7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 err="1"/>
              <a:t>Programme</a:t>
            </a:r>
            <a:r>
              <a:rPr lang="en-US" sz="1800" b="1" dirty="0"/>
              <a:t> website</a:t>
            </a:r>
          </a:p>
        </c:rich>
      </c:tx>
      <c:layout>
        <c:manualLayout>
          <c:xMode val="edge"/>
          <c:yMode val="edge"/>
          <c:x val="0.1798233314493372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JM!$CE$30</c:f>
              <c:strCache>
                <c:ptCount val="1"/>
                <c:pt idx="0">
                  <c:v>totally agree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JM!$CD$31:$CD$36</c:f>
              <c:strCache>
                <c:ptCount val="6"/>
                <c:pt idx="0">
                  <c:v>it is transparent</c:v>
                </c:pt>
                <c:pt idx="1">
                  <c:v>it is informative enough</c:v>
                </c:pt>
                <c:pt idx="2">
                  <c:v>it is up to date</c:v>
                </c:pt>
                <c:pt idx="3">
                  <c:v>it is helpful</c:v>
                </c:pt>
                <c:pt idx="4">
                  <c:v>it loads up quickly</c:v>
                </c:pt>
                <c:pt idx="5">
                  <c:v>design of the website is aesthetically appealing</c:v>
                </c:pt>
              </c:strCache>
            </c:strRef>
          </c:cat>
          <c:val>
            <c:numRef>
              <c:f>JM!$CE$31:$CE$36</c:f>
              <c:numCache>
                <c:formatCode>0</c:formatCode>
                <c:ptCount val="6"/>
                <c:pt idx="0">
                  <c:v>5</c:v>
                </c:pt>
                <c:pt idx="1">
                  <c:v>4</c:v>
                </c:pt>
                <c:pt idx="2">
                  <c:v>6</c:v>
                </c:pt>
                <c:pt idx="3">
                  <c:v>4</c:v>
                </c:pt>
                <c:pt idx="4">
                  <c:v>1</c:v>
                </c:pt>
                <c:pt idx="5">
                  <c:v>5</c:v>
                </c:pt>
              </c:numCache>
            </c:numRef>
          </c:val>
        </c:ser>
        <c:ser>
          <c:idx val="1"/>
          <c:order val="1"/>
          <c:tx>
            <c:strRef>
              <c:f>JM!$CF$30</c:f>
              <c:strCache>
                <c:ptCount val="1"/>
                <c:pt idx="0">
                  <c:v>agree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JM!$CD$31:$CD$36</c:f>
              <c:strCache>
                <c:ptCount val="6"/>
                <c:pt idx="0">
                  <c:v>it is transparent</c:v>
                </c:pt>
                <c:pt idx="1">
                  <c:v>it is informative enough</c:v>
                </c:pt>
                <c:pt idx="2">
                  <c:v>it is up to date</c:v>
                </c:pt>
                <c:pt idx="3">
                  <c:v>it is helpful</c:v>
                </c:pt>
                <c:pt idx="4">
                  <c:v>it loads up quickly</c:v>
                </c:pt>
                <c:pt idx="5">
                  <c:v>design of the website is aesthetically appealing</c:v>
                </c:pt>
              </c:strCache>
            </c:strRef>
          </c:cat>
          <c:val>
            <c:numRef>
              <c:f>JM!$CF$31:$CF$36</c:f>
              <c:numCache>
                <c:formatCode>0</c:formatCode>
                <c:ptCount val="6"/>
                <c:pt idx="0">
                  <c:v>10</c:v>
                </c:pt>
                <c:pt idx="1">
                  <c:v>11</c:v>
                </c:pt>
                <c:pt idx="2">
                  <c:v>8</c:v>
                </c:pt>
                <c:pt idx="3">
                  <c:v>15</c:v>
                </c:pt>
                <c:pt idx="4">
                  <c:v>15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JM!$CG$30</c:f>
              <c:strCache>
                <c:ptCount val="1"/>
                <c:pt idx="0">
                  <c:v>neither/nor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JM!$CD$31:$CD$36</c:f>
              <c:strCache>
                <c:ptCount val="6"/>
                <c:pt idx="0">
                  <c:v>it is transparent</c:v>
                </c:pt>
                <c:pt idx="1">
                  <c:v>it is informative enough</c:v>
                </c:pt>
                <c:pt idx="2">
                  <c:v>it is up to date</c:v>
                </c:pt>
                <c:pt idx="3">
                  <c:v>it is helpful</c:v>
                </c:pt>
                <c:pt idx="4">
                  <c:v>it loads up quickly</c:v>
                </c:pt>
                <c:pt idx="5">
                  <c:v>design of the website is aesthetically appealing</c:v>
                </c:pt>
              </c:strCache>
            </c:strRef>
          </c:cat>
          <c:val>
            <c:numRef>
              <c:f>JM!$CG$31:$CG$36</c:f>
              <c:numCache>
                <c:formatCode>0</c:formatCode>
                <c:ptCount val="6"/>
                <c:pt idx="0">
                  <c:v>4</c:v>
                </c:pt>
                <c:pt idx="1">
                  <c:v>3</c:v>
                </c:pt>
                <c:pt idx="2">
                  <c:v>5</c:v>
                </c:pt>
                <c:pt idx="3">
                  <c:v>1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JM!$CH$30</c:f>
              <c:strCache>
                <c:ptCount val="1"/>
                <c:pt idx="0">
                  <c:v>disagree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JM!$CD$31:$CD$36</c:f>
              <c:strCache>
                <c:ptCount val="6"/>
                <c:pt idx="0">
                  <c:v>it is transparent</c:v>
                </c:pt>
                <c:pt idx="1">
                  <c:v>it is informative enough</c:v>
                </c:pt>
                <c:pt idx="2">
                  <c:v>it is up to date</c:v>
                </c:pt>
                <c:pt idx="3">
                  <c:v>it is helpful</c:v>
                </c:pt>
                <c:pt idx="4">
                  <c:v>it loads up quickly</c:v>
                </c:pt>
                <c:pt idx="5">
                  <c:v>design of the website is aesthetically appealing</c:v>
                </c:pt>
              </c:strCache>
            </c:strRef>
          </c:cat>
          <c:val>
            <c:numRef>
              <c:f>JM!$CH$31:$CH$36</c:f>
              <c:numCache>
                <c:formatCode>0</c:formatCode>
                <c:ptCount val="6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0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ser>
          <c:idx val="4"/>
          <c:order val="4"/>
          <c:tx>
            <c:strRef>
              <c:f>JM!$CI$30</c:f>
              <c:strCache>
                <c:ptCount val="1"/>
                <c:pt idx="0">
                  <c:v>totally disagree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JM!$CD$31:$CD$36</c:f>
              <c:strCache>
                <c:ptCount val="6"/>
                <c:pt idx="0">
                  <c:v>it is transparent</c:v>
                </c:pt>
                <c:pt idx="1">
                  <c:v>it is informative enough</c:v>
                </c:pt>
                <c:pt idx="2">
                  <c:v>it is up to date</c:v>
                </c:pt>
                <c:pt idx="3">
                  <c:v>it is helpful</c:v>
                </c:pt>
                <c:pt idx="4">
                  <c:v>it loads up quickly</c:v>
                </c:pt>
                <c:pt idx="5">
                  <c:v>design of the website is aesthetically appealing</c:v>
                </c:pt>
              </c:strCache>
            </c:strRef>
          </c:cat>
          <c:val>
            <c:numRef>
              <c:f>JM!$CI$31:$CI$36</c:f>
              <c:numCache>
                <c:formatCode>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49069952"/>
        <c:axId val="549075392"/>
      </c:barChart>
      <c:catAx>
        <c:axId val="549069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75392"/>
        <c:crosses val="autoZero"/>
        <c:auto val="1"/>
        <c:lblAlgn val="ctr"/>
        <c:lblOffset val="100"/>
        <c:noMultiLvlLbl val="0"/>
      </c:catAx>
      <c:valAx>
        <c:axId val="5490753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69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 dirty="0">
                <a:solidFill>
                  <a:schemeClr val="accent3">
                    <a:lumMod val="50000"/>
                  </a:schemeClr>
                </a:solidFill>
              </a:rPr>
              <a:t>CP</a:t>
            </a:r>
          </a:p>
        </c:rich>
      </c:tx>
      <c:layout>
        <c:manualLayout>
          <c:xMode val="edge"/>
          <c:yMode val="edge"/>
          <c:x val="0.46786733367408129"/>
          <c:y val="5.679132586281451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JM!$AC$32</c:f>
              <c:strCache>
                <c:ptCount val="1"/>
                <c:pt idx="0">
                  <c:v>CP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4.3815089231693728E-2"/>
                  <c:y val="-1.2528971401766434E-2"/>
                </c:manualLayout>
              </c:layout>
              <c:tx>
                <c:rich>
                  <a:bodyPr/>
                  <a:lstStyle/>
                  <a:p>
                    <a:fld id="{C6EC947E-57AF-46B3-BE39-1DE83679904B}" type="CATEGORYNAME">
                      <a:rPr lang="en-US" smtClean="0"/>
                      <a:pPr/>
                      <a:t>[IME KATEGORIJE]</a:t>
                    </a:fld>
                    <a:r>
                      <a:rPr lang="en-US" baseline="0" dirty="0" smtClean="0"/>
                      <a:t> </a:t>
                    </a:r>
                    <a:fld id="{7A0E54AD-E293-4367-8BA6-8684A34E904C}" type="PERCENTAGE">
                      <a:rPr lang="en-US" baseline="0"/>
                      <a:pPr/>
                      <a:t>[ODSTOTEK]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8.1422662958684985E-2"/>
                  <c:y val="-0.12844364489412444"/>
                </c:manualLayout>
              </c:layout>
              <c:tx>
                <c:rich>
                  <a:bodyPr/>
                  <a:lstStyle/>
                  <a:p>
                    <a:fld id="{806684F1-8778-499B-BAE8-A7D3E6CDCBCD}" type="CATEGORYNAME">
                      <a:rPr lang="en-US" smtClean="0"/>
                      <a:pPr/>
                      <a:t>[IME KATEGORIJE]</a:t>
                    </a:fld>
                    <a:endParaRPr lang="en-US" baseline="0" dirty="0" smtClean="0"/>
                  </a:p>
                  <a:p>
                    <a:r>
                      <a:rPr lang="en-US" baseline="0" dirty="0" smtClean="0"/>
                      <a:t> </a:t>
                    </a:r>
                    <a:fld id="{F47D934D-0B40-4FC5-A167-2C9D24633DAC}" type="PERCENTAGE">
                      <a:rPr lang="en-US" baseline="0"/>
                      <a:pPr/>
                      <a:t>[ODSTOTEK]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37532261592301"/>
                  <c:y val="0.119673738699329"/>
                </c:manualLayout>
              </c:layout>
              <c:tx>
                <c:rich>
                  <a:bodyPr/>
                  <a:lstStyle/>
                  <a:p>
                    <a:fld id="{A755E232-B7BA-4176-828A-70A42A92180D}" type="CATEGORYNAME">
                      <a:rPr lang="en-US" smtClean="0"/>
                      <a:pPr/>
                      <a:t>[IME KATEGORIJE]</a:t>
                    </a:fld>
                    <a:endParaRPr lang="en-US" dirty="0" smtClean="0"/>
                  </a:p>
                  <a:p>
                    <a:r>
                      <a:rPr lang="en-US" baseline="0" dirty="0" smtClean="0"/>
                      <a:t> </a:t>
                    </a:r>
                    <a:fld id="{08F7C48B-792C-4D6D-B934-97AAEABC782E}" type="PERCENTAGE">
                      <a:rPr lang="en-US" baseline="0" dirty="0"/>
                      <a:pPr/>
                      <a:t>[ODSTOTEK]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9.5773293963254597E-2"/>
                  <c:y val="-7.7008603091280204E-3"/>
                </c:manualLayout>
              </c:layout>
              <c:tx>
                <c:rich>
                  <a:bodyPr/>
                  <a:lstStyle/>
                  <a:p>
                    <a:fld id="{B1591D53-AAA9-4E80-A942-C81D473A9459}" type="CATEGORYNAME">
                      <a:rPr lang="en-US" smtClean="0"/>
                      <a:pPr/>
                      <a:t>[IME KATEGORIJE]</a:t>
                    </a:fld>
                    <a:r>
                      <a:rPr lang="en-US" baseline="0" dirty="0" smtClean="0"/>
                      <a:t> </a:t>
                    </a:r>
                  </a:p>
                  <a:p>
                    <a:fld id="{5531186E-0608-4F92-8A2C-6F74BC1D46B2}" type="PERCENTAGE">
                      <a:rPr lang="en-US" baseline="0" smtClean="0"/>
                      <a:pPr/>
                      <a:t>[ODSTOTEK]</a:t>
                    </a:fld>
                    <a:endParaRPr lang="en-GB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9.359112123517109E-2"/>
                  <c:y val="1.765539470642237E-2"/>
                </c:manualLayout>
              </c:layout>
              <c:tx>
                <c:rich>
                  <a:bodyPr/>
                  <a:lstStyle/>
                  <a:p>
                    <a:fld id="{AEA7A34F-A048-4088-9AC5-1ABB7A86DDFA}" type="CATEGORYNAME">
                      <a:rPr lang="en-US" smtClean="0"/>
                      <a:pPr/>
                      <a:t>[IME KATEGORIJE]</a:t>
                    </a:fld>
                    <a:endParaRPr lang="en-US" baseline="0" dirty="0" smtClean="0"/>
                  </a:p>
                  <a:p>
                    <a:r>
                      <a:rPr lang="en-US" baseline="0" dirty="0" smtClean="0"/>
                      <a:t> </a:t>
                    </a:r>
                    <a:fld id="{5F1404EF-F36E-479D-8A12-C289A82CC19A}" type="PERCENTAGE">
                      <a:rPr lang="en-US" baseline="0" dirty="0"/>
                      <a:pPr/>
                      <a:t>[ODSTOTEK]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JM!$AB$33:$AB$37</c:f>
              <c:strCache>
                <c:ptCount val="5"/>
                <c:pt idx="0">
                  <c:v>very useful</c:v>
                </c:pt>
                <c:pt idx="1">
                  <c:v>useful</c:v>
                </c:pt>
                <c:pt idx="2">
                  <c:v>not really useful</c:v>
                </c:pt>
                <c:pt idx="3">
                  <c:v>completely useless</c:v>
                </c:pt>
                <c:pt idx="4">
                  <c:v>I cannot assess</c:v>
                </c:pt>
              </c:strCache>
            </c:strRef>
          </c:cat>
          <c:val>
            <c:numRef>
              <c:f>JM!$AC$33:$AC$37</c:f>
              <c:numCache>
                <c:formatCode>General</c:formatCode>
                <c:ptCount val="5"/>
                <c:pt idx="0">
                  <c:v>6</c:v>
                </c:pt>
                <c:pt idx="1">
                  <c:v>17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 dirty="0"/>
              <a:t>Implementation Manual</a:t>
            </a:r>
          </a:p>
        </c:rich>
      </c:tx>
      <c:layout>
        <c:manualLayout>
          <c:xMode val="edge"/>
          <c:yMode val="edge"/>
          <c:x val="0.244870392861677"/>
          <c:y val="5.766614661186415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JM!$AD$32</c:f>
              <c:strCache>
                <c:ptCount val="1"/>
                <c:pt idx="0">
                  <c:v>Implementation Manual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2.4631704096983724E-2"/>
                  <c:y val="0.13686537724557424"/>
                </c:manualLayout>
              </c:layout>
              <c:tx>
                <c:rich>
                  <a:bodyPr/>
                  <a:lstStyle/>
                  <a:p>
                    <a:fld id="{89077335-F93C-4E89-BC15-CEDCEEF6D527}" type="CATEGORYNAME">
                      <a:rPr lang="en-US" smtClean="0"/>
                      <a:pPr/>
                      <a:t>[IME KATEGORIJE]</a:t>
                    </a:fld>
                    <a:endParaRPr lang="en-US" baseline="0" dirty="0" smtClean="0"/>
                  </a:p>
                  <a:p>
                    <a:fld id="{9E8D889A-FEF7-4710-8418-FCAF0F56A954}" type="PERCENTAGE">
                      <a:rPr lang="en-US" baseline="0" smtClean="0"/>
                      <a:pPr/>
                      <a:t>[ODSTOTEK]</a:t>
                    </a:fld>
                    <a:endParaRPr lang="en-GB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1.6026872237814765E-2"/>
                  <c:y val="7.2569440029931903E-2"/>
                </c:manualLayout>
              </c:layout>
              <c:tx>
                <c:rich>
                  <a:bodyPr/>
                  <a:lstStyle/>
                  <a:p>
                    <a:fld id="{D274D193-3CC1-4093-95F5-A5F7F0E596F2}" type="CATEGORYNAME">
                      <a:rPr lang="en-US" smtClean="0"/>
                      <a:pPr/>
                      <a:t>[IME KATEGORIJE]</a:t>
                    </a:fld>
                    <a:endParaRPr lang="en-US" baseline="0" dirty="0" smtClean="0"/>
                  </a:p>
                  <a:p>
                    <a:fld id="{13C2E712-BF51-4078-9D26-2E273470BC37}" type="PERCENTAGE">
                      <a:rPr lang="en-US" baseline="0" smtClean="0"/>
                      <a:pPr/>
                      <a:t>[ODSTOTEK]</a:t>
                    </a:fld>
                    <a:endParaRPr lang="en-GB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23274906185823713"/>
                  <c:y val="6.3432761273050572E-2"/>
                </c:manualLayout>
              </c:layout>
              <c:tx>
                <c:rich>
                  <a:bodyPr/>
                  <a:lstStyle/>
                  <a:p>
                    <a:fld id="{5E969C51-6DE8-434D-971D-698157690939}" type="CATEGORYNAME">
                      <a:rPr lang="en-US" smtClean="0"/>
                      <a:pPr/>
                      <a:t>[IME KATEGORIJE]</a:t>
                    </a:fld>
                    <a:endParaRPr lang="en-US" dirty="0" smtClean="0"/>
                  </a:p>
                  <a:p>
                    <a:r>
                      <a:rPr lang="en-US" baseline="0" dirty="0" smtClean="0"/>
                      <a:t> </a:t>
                    </a:r>
                    <a:fld id="{5261607B-E514-47FA-9DA4-6554073B9EBE}" type="PERCENTAGE">
                      <a:rPr lang="en-US" baseline="0"/>
                      <a:pPr/>
                      <a:t>[ODSTOTEK]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5.1971310052923894E-2"/>
                  <c:y val="3.5277605737917807E-2"/>
                </c:manualLayout>
              </c:layout>
              <c:tx>
                <c:rich>
                  <a:bodyPr/>
                  <a:lstStyle/>
                  <a:p>
                    <a:fld id="{C05BFC5A-4B49-473E-934A-0B38291F3370}" type="CATEGORYNAME">
                      <a:rPr lang="en-US" smtClean="0"/>
                      <a:pPr/>
                      <a:t>[IME KATEGORIJE]</a:t>
                    </a:fld>
                    <a:r>
                      <a:rPr lang="en-US" baseline="0" dirty="0" smtClean="0"/>
                      <a:t> </a:t>
                    </a:r>
                    <a:fld id="{1F31B484-DD9F-450B-8AF7-6A4F9F405656}" type="PERCENTAGE">
                      <a:rPr lang="en-US" baseline="0"/>
                      <a:pPr/>
                      <a:t>[ODSTOTEK]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2125112448965"/>
                      <c:h val="0.1439923680898249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0.22919128829054142"/>
                  <c:y val="0.19647355621223322"/>
                </c:manualLayout>
              </c:layout>
              <c:tx>
                <c:rich>
                  <a:bodyPr/>
                  <a:lstStyle/>
                  <a:p>
                    <a:fld id="{D136224C-1C1D-488E-B35A-4BA859058AD0}" type="CATEGORYNAME">
                      <a:rPr lang="en-US" smtClean="0"/>
                      <a:pPr/>
                      <a:t>[IME KATEGORIJE]</a:t>
                    </a:fld>
                    <a:endParaRPr lang="en-US" dirty="0" smtClean="0"/>
                  </a:p>
                  <a:p>
                    <a:fld id="{12E1FEA2-6395-4CDC-8E1F-42819C633193}" type="PERCENTAGE">
                      <a:rPr lang="en-US" baseline="0" smtClean="0"/>
                      <a:pPr/>
                      <a:t>[ODSTOTEK]</a:t>
                    </a:fld>
                    <a:endParaRPr lang="en-GB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JM!$AB$33:$AB$37</c:f>
              <c:strCache>
                <c:ptCount val="5"/>
                <c:pt idx="0">
                  <c:v>very useful</c:v>
                </c:pt>
                <c:pt idx="1">
                  <c:v>useful</c:v>
                </c:pt>
                <c:pt idx="2">
                  <c:v>not really useful</c:v>
                </c:pt>
                <c:pt idx="3">
                  <c:v>completely useless</c:v>
                </c:pt>
                <c:pt idx="4">
                  <c:v>I cannot assess</c:v>
                </c:pt>
              </c:strCache>
            </c:strRef>
          </c:cat>
          <c:val>
            <c:numRef>
              <c:f>JM!$AD$33:$AD$37</c:f>
              <c:numCache>
                <c:formatCode>General</c:formatCode>
                <c:ptCount val="5"/>
                <c:pt idx="0">
                  <c:v>12</c:v>
                </c:pt>
                <c:pt idx="1">
                  <c:v>11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 dirty="0"/>
              <a:t>FAQs</a:t>
            </a:r>
          </a:p>
        </c:rich>
      </c:tx>
      <c:layout>
        <c:manualLayout>
          <c:xMode val="edge"/>
          <c:yMode val="edge"/>
          <c:x val="0.4405574533176299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JM!$AE$32</c:f>
              <c:strCache>
                <c:ptCount val="1"/>
                <c:pt idx="0">
                  <c:v>FAQs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7.1503214169751458E-2"/>
                  <c:y val="0.19250764532787493"/>
                </c:manualLayout>
              </c:layout>
              <c:tx>
                <c:rich>
                  <a:bodyPr/>
                  <a:lstStyle/>
                  <a:p>
                    <a:fld id="{DC1ED3FB-D7DB-4E4B-BD19-69B42B483934}" type="CATEGORYNAME">
                      <a:rPr lang="en-US" smtClean="0"/>
                      <a:pPr/>
                      <a:t>[IME KATEGORIJE]</a:t>
                    </a:fld>
                    <a:r>
                      <a:rPr lang="en-US" baseline="0" dirty="0" smtClean="0"/>
                      <a:t> </a:t>
                    </a:r>
                    <a:fld id="{049E0D9A-F79B-4616-8B23-7FC558FD9EEF}" type="PERCENTAGE">
                      <a:rPr lang="en-US" baseline="0" smtClean="0"/>
                      <a:pPr/>
                      <a:t>[ODSTOTEK]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0399306675566924"/>
                  <c:y val="-9.5936813136768176E-2"/>
                </c:manualLayout>
              </c:layout>
              <c:tx>
                <c:rich>
                  <a:bodyPr/>
                  <a:lstStyle/>
                  <a:p>
                    <a:fld id="{28E1C476-0782-47AD-89A7-4A47E7C01A96}" type="CATEGORYNAME">
                      <a:rPr lang="en-US" smtClean="0"/>
                      <a:pPr/>
                      <a:t>[IME KATEGORIJE]</a:t>
                    </a:fld>
                    <a:endParaRPr lang="en-US" baseline="0" dirty="0" smtClean="0"/>
                  </a:p>
                  <a:p>
                    <a:fld id="{1905F12A-AD50-445F-AA19-18B3C7D87F3E}" type="PERCENTAGE">
                      <a:rPr lang="en-US" baseline="0" smtClean="0"/>
                      <a:pPr/>
                      <a:t>[ODSTOTEK]</a:t>
                    </a:fld>
                    <a:endParaRPr lang="en-GB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2.3599235658330317E-2"/>
                  <c:y val="0.10504678278649375"/>
                </c:manualLayout>
              </c:layout>
              <c:tx>
                <c:rich>
                  <a:bodyPr/>
                  <a:lstStyle/>
                  <a:p>
                    <a:fld id="{C23BCE57-546B-4B26-B057-74CEF787BA9B}" type="CATEGORYNAME">
                      <a:rPr lang="en-US" smtClean="0"/>
                      <a:pPr/>
                      <a:t>[IME KATEGORIJE]</a:t>
                    </a:fld>
                    <a:endParaRPr lang="en-US" baseline="0" dirty="0" smtClean="0"/>
                  </a:p>
                  <a:p>
                    <a:r>
                      <a:rPr lang="en-US" baseline="0" dirty="0" smtClean="0"/>
                      <a:t> </a:t>
                    </a:r>
                    <a:fld id="{174DC745-5B37-457B-ACBC-A8F897FC8309}" type="PERCENTAGE">
                      <a:rPr lang="en-US" baseline="0" smtClean="0"/>
                      <a:pPr/>
                      <a:t>[ODSTOTEK]</a:t>
                    </a:fld>
                    <a:endParaRPr lang="en-US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0275B54-55C8-437D-92EE-03FDE5548594}" type="CATEGORYNAME">
                      <a:rPr lang="en-US" smtClean="0"/>
                      <a:pPr/>
                      <a:t>[IME KATEGORIJE]</a:t>
                    </a:fld>
                    <a:endParaRPr lang="en-US" baseline="0" smtClean="0"/>
                  </a:p>
                  <a:p>
                    <a:fld id="{27B99A57-CF45-4FF1-AC31-5B42014AC93F}" type="PERCENTAGE">
                      <a:rPr lang="en-US" baseline="0" smtClean="0"/>
                      <a:pPr/>
                      <a:t>[ODSTOTEK]</a:t>
                    </a:fld>
                    <a:endParaRPr lang="en-GB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0.28462784339457597"/>
                  <c:y val="4.274897929425489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JM!$AB$33:$AB$37</c:f>
              <c:strCache>
                <c:ptCount val="5"/>
                <c:pt idx="0">
                  <c:v>very useful</c:v>
                </c:pt>
                <c:pt idx="1">
                  <c:v>useful</c:v>
                </c:pt>
                <c:pt idx="2">
                  <c:v>not really useful</c:v>
                </c:pt>
                <c:pt idx="3">
                  <c:v>completely useless</c:v>
                </c:pt>
                <c:pt idx="4">
                  <c:v>I cannot assess</c:v>
                </c:pt>
              </c:strCache>
            </c:strRef>
          </c:cat>
          <c:val>
            <c:numRef>
              <c:f>JM!$AE$33:$AE$37</c:f>
              <c:numCache>
                <c:formatCode>General</c:formatCode>
                <c:ptCount val="5"/>
                <c:pt idx="0">
                  <c:v>6</c:v>
                </c:pt>
                <c:pt idx="1">
                  <c:v>13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7593368959400809E-2"/>
          <c:y val="0.33234919919676154"/>
          <c:w val="0.76652943270348395"/>
          <c:h val="0.5442280462811677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-9.5709573444286104E-3"/>
                  <c:y val="-0.1067994605365831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2E03DEE-6B2F-4B68-A7B8-70DEE202002E}" type="CATEGORYNAME">
                      <a:rPr lang="en-US" smtClean="0"/>
                      <a:pPr>
                        <a:defRPr/>
                      </a:pPr>
                      <a:t>[IME KATEGORIJE]</a:t>
                    </a:fld>
                    <a:r>
                      <a:rPr lang="en-US" baseline="0" dirty="0" smtClean="0"/>
                      <a:t> </a:t>
                    </a:r>
                    <a:fld id="{2BD95D21-4EA0-4A39-A93F-019416ED6404}" type="PERCENTAGE">
                      <a:rPr lang="en-US" baseline="0"/>
                      <a:pPr>
                        <a:defRPr/>
                      </a:pPr>
                      <a:t>[ODSTOTEK]</a:t>
                    </a:fld>
                    <a:endParaRPr lang="en-US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4356436016642918"/>
                  <c:y val="-3.559982017886106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86701C7-32ED-41AB-9739-F7D560B7D54E}" type="CATEGORYNAME">
                      <a:rPr lang="en-US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endParaRPr lang="en-US" baseline="0" dirty="0" smtClean="0"/>
                  </a:p>
                  <a:p>
                    <a:pPr>
                      <a:defRPr>
                        <a:solidFill>
                          <a:schemeClr val="accent1"/>
                        </a:solidFill>
                      </a:defRPr>
                    </a:pPr>
                    <a:fld id="{A7416194-6A4E-4073-9721-99254AA4F678}" type="PERCENTAGE">
                      <a:rPr lang="en-US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[ODSTOTEK]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7.3377339640619349E-2"/>
                  <c:y val="5.339973026829163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0AD71B-D33A-4CB4-9EF1-46AE1693E315}" type="CATEGORYNAME">
                      <a:rPr lang="en-US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r>
                      <a:rPr lang="en-US" baseline="0" dirty="0" smtClean="0"/>
                      <a:t> </a:t>
                    </a:r>
                    <a:fld id="{26C5E4B6-E2D6-4FEB-AE17-8E53B5D5D523}" type="PERCENTAGE">
                      <a:rPr lang="en-US" baseline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[ODSTOTEK]</a:t>
                    </a:fld>
                    <a:endParaRPr lang="en-US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9.7304733001690874E-2"/>
                  <c:y val="-9.122418881640058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6E769F9-5DE4-4B9D-81A1-17C61546FA99}" type="CATEGORYNAME">
                      <a:rPr lang="en-US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r>
                      <a:rPr lang="en-US" baseline="0" dirty="0" smtClean="0"/>
                      <a:t> </a:t>
                    </a:r>
                    <a:fld id="{A69BDEE5-1773-41F1-8B25-365B515B29AD}" type="PERCENTAGE">
                      <a:rPr lang="en-US" baseline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[ODSTOTEK]</a:t>
                    </a:fld>
                    <a:endParaRPr lang="en-US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952585829004426"/>
                      <c:h val="0.23453624051182451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JM!$AF$39:$AF$42</c:f>
              <c:strCache>
                <c:ptCount val="4"/>
                <c:pt idx="0">
                  <c:v>very useful</c:v>
                </c:pt>
                <c:pt idx="1">
                  <c:v>useful</c:v>
                </c:pt>
                <c:pt idx="2">
                  <c:v>not useful</c:v>
                </c:pt>
                <c:pt idx="3">
                  <c:v>not attended</c:v>
                </c:pt>
              </c:strCache>
            </c:strRef>
          </c:cat>
          <c:val>
            <c:numRef>
              <c:f>JM!$AG$39:$AG$42</c:f>
              <c:numCache>
                <c:formatCode>General</c:formatCode>
                <c:ptCount val="4"/>
                <c:pt idx="0">
                  <c:v>6</c:v>
                </c:pt>
                <c:pt idx="1">
                  <c:v>15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Directly contacted when </a:t>
            </a:r>
            <a:r>
              <a:rPr lang="en-US" baseline="0"/>
              <a:t>preparing application</a:t>
            </a:r>
            <a:endParaRPr lang="en-US"/>
          </a:p>
        </c:rich>
      </c:tx>
      <c:layout>
        <c:manualLayout>
          <c:xMode val="edge"/>
          <c:yMode val="edge"/>
          <c:x val="0.19157633420822401"/>
          <c:y val="5.09259259259259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JM!$AI$39:$AI$41</c:f>
              <c:strCache>
                <c:ptCount val="3"/>
                <c:pt idx="0">
                  <c:v>JS&amp;Info point</c:v>
                </c:pt>
                <c:pt idx="1">
                  <c:v>NA-SI</c:v>
                </c:pt>
                <c:pt idx="2">
                  <c:v>NA-HU</c:v>
                </c:pt>
              </c:strCache>
            </c:strRef>
          </c:cat>
          <c:val>
            <c:numRef>
              <c:f>JM!$AJ$39:$AJ$41</c:f>
              <c:numCache>
                <c:formatCode>General</c:formatCode>
                <c:ptCount val="3"/>
                <c:pt idx="0">
                  <c:v>14</c:v>
                </c:pt>
                <c:pt idx="1">
                  <c:v>7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78408336"/>
        <c:axId val="578394192"/>
      </c:barChart>
      <c:catAx>
        <c:axId val="578408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78394192"/>
        <c:crosses val="autoZero"/>
        <c:auto val="1"/>
        <c:lblAlgn val="ctr"/>
        <c:lblOffset val="100"/>
        <c:noMultiLvlLbl val="0"/>
      </c:catAx>
      <c:valAx>
        <c:axId val="578394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78408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Satisfaction with provided support  - </a:t>
            </a:r>
            <a:r>
              <a:rPr lang="en-US" dirty="0" smtClean="0"/>
              <a:t>NA-SI</a:t>
            </a:r>
            <a:r>
              <a:rPr lang="sl-SI" dirty="0" smtClean="0"/>
              <a:t>,       NA-HU</a:t>
            </a:r>
            <a:endParaRPr lang="en-US" dirty="0"/>
          </a:p>
        </c:rich>
      </c:tx>
      <c:layout>
        <c:manualLayout>
          <c:xMode val="edge"/>
          <c:yMode val="edge"/>
          <c:x val="0.1559095171451863"/>
          <c:y val="3.3796023321917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JM!$AV$35</c:f>
              <c:strCache>
                <c:ptCount val="1"/>
                <c:pt idx="0">
                  <c:v>very satisfied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JM!$AU$36:$AU$43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JM!$AV$36:$AV$43</c:f>
              <c:numCache>
                <c:formatCode>General</c:formatCode>
                <c:ptCount val="8"/>
                <c:pt idx="0">
                  <c:v>6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5</c:v>
                </c:pt>
                <c:pt idx="5">
                  <c:v>7</c:v>
                </c:pt>
                <c:pt idx="6">
                  <c:v>7</c:v>
                </c:pt>
                <c:pt idx="7">
                  <c:v>5</c:v>
                </c:pt>
              </c:numCache>
            </c:numRef>
          </c:val>
        </c:ser>
        <c:ser>
          <c:idx val="1"/>
          <c:order val="1"/>
          <c:tx>
            <c:strRef>
              <c:f>JM!$AW$35</c:f>
              <c:strCache>
                <c:ptCount val="1"/>
                <c:pt idx="0">
                  <c:v>satisfied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JM!$AU$36:$AU$43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JM!$AW$36:$AW$43</c:f>
              <c:numCache>
                <c:formatCode>General</c:formatCode>
                <c:ptCount val="8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3</c:v>
                </c:pt>
                <c:pt idx="6">
                  <c:v>4</c:v>
                </c:pt>
                <c:pt idx="7">
                  <c:v>4</c:v>
                </c:pt>
              </c:numCache>
            </c:numRef>
          </c:val>
        </c:ser>
        <c:ser>
          <c:idx val="2"/>
          <c:order val="2"/>
          <c:tx>
            <c:strRef>
              <c:f>JM!$AX$35</c:f>
              <c:strCache>
                <c:ptCount val="1"/>
                <c:pt idx="0">
                  <c:v>neither/nor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JM!$AU$36:$AU$43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JM!$AX$36:$AX$43</c:f>
              <c:numCache>
                <c:formatCode>General</c:formatCode>
                <c:ptCount val="8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</c:numCache>
            </c:numRef>
          </c:val>
        </c:ser>
        <c:ser>
          <c:idx val="3"/>
          <c:order val="3"/>
          <c:tx>
            <c:strRef>
              <c:f>JM!$AY$35</c:f>
              <c:strCache>
                <c:ptCount val="1"/>
                <c:pt idx="0">
                  <c:v>dissatisfied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JM!$AU$36:$AU$43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JM!$AY$36:$AY$43</c:f>
              <c:numCache>
                <c:formatCode>General</c:formatCode>
                <c:ptCount val="8"/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4"/>
          <c:order val="4"/>
          <c:tx>
            <c:strRef>
              <c:f>JM!$AZ$35</c:f>
              <c:strCache>
                <c:ptCount val="1"/>
                <c:pt idx="0">
                  <c:v>very dissatisfied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JM!$AU$36:$AU$43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JM!$AZ$36:$AZ$43</c:f>
              <c:numCache>
                <c:formatCode>General</c:formatCode>
                <c:ptCount val="8"/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8427856"/>
        <c:axId val="128428944"/>
      </c:barChart>
      <c:catAx>
        <c:axId val="128427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128428944"/>
        <c:crosses val="autoZero"/>
        <c:auto val="1"/>
        <c:lblAlgn val="ctr"/>
        <c:lblOffset val="100"/>
        <c:noMultiLvlLbl val="0"/>
      </c:catAx>
      <c:valAx>
        <c:axId val="1284289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128427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Satisfaction with provided support - JS/Info point</a:t>
            </a:r>
          </a:p>
        </c:rich>
      </c:tx>
      <c:layout>
        <c:manualLayout>
          <c:xMode val="edge"/>
          <c:yMode val="edge"/>
          <c:x val="0.13347447516672126"/>
          <c:y val="2.78322308190455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JM!$AM$35</c:f>
              <c:strCache>
                <c:ptCount val="1"/>
                <c:pt idx="0">
                  <c:v>very satisfied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JM!$AL$36:$AL$43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JM!$AM$36:$AM$43</c:f>
              <c:numCache>
                <c:formatCode>General</c:formatCode>
                <c:ptCount val="8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12</c:v>
                </c:pt>
                <c:pt idx="7">
                  <c:v>9</c:v>
                </c:pt>
              </c:numCache>
            </c:numRef>
          </c:val>
        </c:ser>
        <c:ser>
          <c:idx val="1"/>
          <c:order val="1"/>
          <c:tx>
            <c:strRef>
              <c:f>JM!$AN$35</c:f>
              <c:strCache>
                <c:ptCount val="1"/>
                <c:pt idx="0">
                  <c:v>satisfied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JM!$AL$36:$AL$43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JM!$AN$36:$AN$43</c:f>
              <c:numCache>
                <c:formatCode>General</c:formatCode>
                <c:ptCount val="8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</c:ser>
        <c:ser>
          <c:idx val="2"/>
          <c:order val="2"/>
          <c:tx>
            <c:strRef>
              <c:f>JM!$AO$35</c:f>
              <c:strCache>
                <c:ptCount val="1"/>
                <c:pt idx="0">
                  <c:v>neither/nor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JM!$AL$36:$AL$43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JM!$AO$36:$AO$43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JM!$AP$35</c:f>
              <c:strCache>
                <c:ptCount val="1"/>
                <c:pt idx="0">
                  <c:v>dissatisfied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JM!$AL$36:$AL$43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JM!$AP$36:$AP$43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JM!$AQ$35</c:f>
              <c:strCache>
                <c:ptCount val="1"/>
                <c:pt idx="0">
                  <c:v>very dissatisfied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JM!$AL$36:$AL$43</c:f>
              <c:strCache>
                <c:ptCount val="8"/>
                <c:pt idx="0">
                  <c:v>right amount of information provided</c:v>
                </c:pt>
                <c:pt idx="1">
                  <c:v>clear guidance on how to prepare a project in compliance with CP priority axes</c:v>
                </c:pt>
                <c:pt idx="2">
                  <c:v>clear and easy to understand answers</c:v>
                </c:pt>
                <c:pt idx="3">
                  <c:v>able to resolve queries</c:v>
                </c:pt>
                <c:pt idx="4">
                  <c:v>knowledgable and could provide relevant information</c:v>
                </c:pt>
                <c:pt idx="5">
                  <c:v>being helpful</c:v>
                </c:pt>
                <c:pt idx="6">
                  <c:v>answers received within reasonable time</c:v>
                </c:pt>
                <c:pt idx="7">
                  <c:v>explanation of procedures following the receipt of application</c:v>
                </c:pt>
              </c:strCache>
            </c:strRef>
          </c:cat>
          <c:val>
            <c:numRef>
              <c:f>JM!$AQ$36:$AQ$43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49073216"/>
        <c:axId val="549064512"/>
      </c:barChart>
      <c:catAx>
        <c:axId val="549073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64512"/>
        <c:crosses val="autoZero"/>
        <c:auto val="1"/>
        <c:lblAlgn val="ctr"/>
        <c:lblOffset val="100"/>
        <c:noMultiLvlLbl val="0"/>
      </c:catAx>
      <c:valAx>
        <c:axId val="5490645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549073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JM!$BD$35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98E1426-9794-416A-BCA6-99F5B72682A0}" type="CATEGORYNAME">
                      <a:rPr lang="en-US" smtClean="0"/>
                      <a:pPr>
                        <a:defRPr/>
                      </a:pPr>
                      <a:t>[IME KATEGORIJE]</a:t>
                    </a:fld>
                    <a:endParaRPr lang="en-US" baseline="0" dirty="0" smtClean="0"/>
                  </a:p>
                  <a:p>
                    <a:pPr>
                      <a:defRPr/>
                    </a:pPr>
                    <a:r>
                      <a:rPr lang="en-US" baseline="0" dirty="0" smtClean="0"/>
                      <a:t> </a:t>
                    </a:r>
                    <a:fld id="{41C1DDCF-1AEF-40AC-B21B-50245C358C14}" type="PERCENTAGE">
                      <a:rPr lang="en-US" baseline="0"/>
                      <a:pPr>
                        <a:defRPr/>
                      </a:pPr>
                      <a:t>[ODSTOTEK]</a:t>
                    </a:fld>
                    <a:endParaRPr lang="en-US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1.1089755836186123E-16"/>
                  <c:y val="-0.2234637308394024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aseline="0" dirty="0" smtClean="0"/>
                      <a:t>Neither </a:t>
                    </a:r>
                    <a:fld id="{2332B35C-8CDE-48B9-8051-89C86990857E}" type="PERCENTAGE">
                      <a:rPr lang="en-US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[ODSTOTEK]</a:t>
                    </a:fld>
                    <a:endParaRPr lang="en-US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913393098828009"/>
                  <c:y val="-6.455618890916071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D5E9942-5E73-46AD-AD48-2C0C924366EE}" type="CATEGORYNAME">
                      <a:rPr lang="en-US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r>
                      <a:rPr lang="en-US" baseline="0" dirty="0" smtClean="0"/>
                      <a:t> </a:t>
                    </a:r>
                    <a:fld id="{72C1ABC4-5964-41D2-A6AC-2D37DF913FEB}" type="PERCENTAGE">
                      <a:rPr lang="en-US" baseline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[ODSTOTEK]</a:t>
                    </a:fld>
                    <a:endParaRPr lang="en-US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AFB9563-F026-4391-BE4D-0D7BDEB934E0}" type="CATEGORYNAME">
                      <a:rPr lang="en-US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[IME KATEGORIJE]</a:t>
                    </a:fld>
                    <a:r>
                      <a:rPr lang="en-US" baseline="0" dirty="0" smtClean="0"/>
                      <a:t> </a:t>
                    </a:r>
                    <a:fld id="{4BCFB8D0-94CF-4937-AC93-6365C8B78C8F}" type="PERCENTAGE">
                      <a:rPr lang="en-US" baseline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[ODSTOTEK]</a:t>
                    </a:fld>
                    <a:endParaRPr lang="en-US" baseline="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JM!$BC$36:$BC$39</c:f>
              <c:strCache>
                <c:ptCount val="4"/>
                <c:pt idx="0">
                  <c:v>easy</c:v>
                </c:pt>
                <c:pt idx="1">
                  <c:v>neither/nor</c:v>
                </c:pt>
                <c:pt idx="2">
                  <c:v>difficult</c:v>
                </c:pt>
                <c:pt idx="3">
                  <c:v>very difficult</c:v>
                </c:pt>
              </c:strCache>
            </c:strRef>
          </c:cat>
          <c:val>
            <c:numRef>
              <c:f>JM!$BD$36:$BD$39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8</c:v>
                </c:pt>
                <c:pt idx="3">
                  <c:v>8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0.20067</cdr:x>
      <cdr:y>0.07296</cdr:y>
    </cdr:from>
    <cdr:to>
      <cdr:x>0.86159</cdr:x>
      <cdr:y>0.20067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917466" y="200135"/>
          <a:ext cx="3021724" cy="35034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02B95-6165-ED4C-AE49-906C80148411}" type="datetimeFigureOut">
              <a:rPr lang="en-US" smtClean="0"/>
              <a:t>7/5/2017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2E784-3EAB-D843-BB12-A0DA5D5B45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832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C2D7F-B096-EB4F-875C-0C35828393CD}" type="datetimeFigureOut">
              <a:rPr lang="de-DE" smtClean="0"/>
              <a:t>05.07.2017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62952-2636-5A41-9FA9-37E79589519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52916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62952-2636-5A41-9FA9-37E79589519A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7172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62952-2636-5A41-9FA9-37E79589519A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0627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589" y="1864132"/>
            <a:ext cx="6547330" cy="1102519"/>
          </a:xfrm>
        </p:spPr>
        <p:txBody>
          <a:bodyPr>
            <a:normAutofit/>
          </a:bodyPr>
          <a:lstStyle>
            <a:lvl1pPr algn="r">
              <a:defRPr sz="3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589" y="2966651"/>
            <a:ext cx="654733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8649"/>
            <a:ext cx="2057400" cy="32372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8649"/>
            <a:ext cx="6019800" cy="360597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4" y="4694306"/>
            <a:ext cx="249474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1pPr>
          </a:lstStyle>
          <a:p>
            <a:endParaRPr lang="de-DE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583896" y="361158"/>
            <a:ext cx="3087536" cy="375962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Thema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9178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566640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22823"/>
            <a:ext cx="4038600" cy="23719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22823"/>
            <a:ext cx="4038600" cy="23719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23151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50737"/>
            <a:ext cx="4040188" cy="2193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50983"/>
            <a:ext cx="4041775" cy="2193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6734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49325"/>
            <a:ext cx="5111750" cy="36452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86450"/>
            <a:ext cx="3008313" cy="230817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795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85208"/>
            <a:ext cx="8229600" cy="2631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69509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Open Sans"/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4" y="4694306"/>
            <a:ext cx="249474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3200" b="1" i="0" kern="1200">
          <a:solidFill>
            <a:schemeClr val="tx1"/>
          </a:solidFill>
          <a:latin typeface="Open San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Open San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Open San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Open San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Open San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Open San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2930" y="1632468"/>
            <a:ext cx="6547330" cy="1102519"/>
          </a:xfrm>
        </p:spPr>
        <p:txBody>
          <a:bodyPr>
            <a:normAutofit/>
          </a:bodyPr>
          <a:lstStyle/>
          <a:p>
            <a:r>
              <a:rPr lang="sl-SI" sz="2400" dirty="0" err="1">
                <a:solidFill>
                  <a:schemeClr val="accent3">
                    <a:lumMod val="50000"/>
                  </a:schemeClr>
                </a:solidFill>
              </a:rPr>
              <a:t>f</a:t>
            </a:r>
            <a:r>
              <a:rPr lang="sl-SI" sz="2400" dirty="0" err="1" smtClean="0">
                <a:solidFill>
                  <a:schemeClr val="accent3">
                    <a:lumMod val="50000"/>
                  </a:schemeClr>
                </a:solidFill>
              </a:rPr>
              <a:t>or</a:t>
            </a: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sz="2400" dirty="0" err="1" smtClean="0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sz="2400" dirty="0" err="1" smtClean="0">
                <a:solidFill>
                  <a:schemeClr val="accent3">
                    <a:lumMod val="50000"/>
                  </a:schemeClr>
                </a:solidFill>
              </a:rPr>
              <a:t>Lead</a:t>
            </a: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sz="2400" dirty="0" err="1" smtClean="0">
                <a:solidFill>
                  <a:schemeClr val="accent3">
                    <a:lumMod val="50000"/>
                  </a:schemeClr>
                </a:solidFill>
              </a:rPr>
              <a:t>Partners</a:t>
            </a: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sz="2400" dirty="0" err="1" smtClean="0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b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sl-SI" sz="2400" dirty="0" err="1" smtClean="0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sz="2400" dirty="0" err="1" smtClean="0">
                <a:solidFill>
                  <a:schemeClr val="accent3">
                    <a:lumMod val="50000"/>
                  </a:schemeClr>
                </a:solidFill>
              </a:rPr>
              <a:t>submitted</a:t>
            </a: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l-SI" sz="2400" dirty="0" err="1" smtClean="0">
                <a:solidFill>
                  <a:schemeClr val="accent3">
                    <a:lumMod val="50000"/>
                  </a:schemeClr>
                </a:solidFill>
              </a:rPr>
              <a:t>projects</a:t>
            </a:r>
            <a:endParaRPr lang="de-DE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62930" y="3051018"/>
            <a:ext cx="6547330" cy="1314450"/>
          </a:xfrm>
        </p:spPr>
        <p:txBody>
          <a:bodyPr>
            <a:normAutofit/>
          </a:bodyPr>
          <a:lstStyle/>
          <a:p>
            <a:endParaRPr lang="sl-SI" dirty="0"/>
          </a:p>
          <a:p>
            <a:r>
              <a:rPr lang="sl-SI" sz="1200" dirty="0">
                <a:latin typeface="+mn-lt"/>
              </a:rPr>
              <a:t>a</a:t>
            </a:r>
            <a:r>
              <a:rPr lang="sl-SI" sz="1200" dirty="0" smtClean="0">
                <a:latin typeface="+mn-lt"/>
              </a:rPr>
              <a:t>s part </a:t>
            </a:r>
            <a:r>
              <a:rPr lang="sl-SI" sz="1200" dirty="0" err="1" smtClean="0">
                <a:latin typeface="+mn-lt"/>
              </a:rPr>
              <a:t>of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the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implementing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evaluation</a:t>
            </a:r>
            <a:r>
              <a:rPr lang="sl-SI" sz="1200" dirty="0" smtClean="0">
                <a:latin typeface="+mn-lt"/>
              </a:rPr>
              <a:t> in </a:t>
            </a:r>
            <a:r>
              <a:rPr lang="sl-SI" sz="1200" dirty="0" err="1" smtClean="0">
                <a:latin typeface="+mn-lt"/>
              </a:rPr>
              <a:t>the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frame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of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the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programme</a:t>
            </a:r>
            <a:endParaRPr lang="sl-SI" sz="1200" dirty="0" smtClean="0">
              <a:latin typeface="+mn-lt"/>
            </a:endParaRPr>
          </a:p>
          <a:p>
            <a:r>
              <a:rPr lang="sl-SI" sz="1200" dirty="0" smtClean="0">
                <a:latin typeface="+mn-lt"/>
              </a:rPr>
              <a:t>5-6 </a:t>
            </a:r>
            <a:r>
              <a:rPr lang="sl-SI" sz="1200" dirty="0" err="1" smtClean="0">
                <a:latin typeface="+mn-lt"/>
              </a:rPr>
              <a:t>July</a:t>
            </a:r>
            <a:r>
              <a:rPr lang="sl-SI" sz="1200" dirty="0" smtClean="0">
                <a:latin typeface="+mn-lt"/>
              </a:rPr>
              <a:t> 2017, Moravske Toplice</a:t>
            </a:r>
          </a:p>
          <a:p>
            <a:r>
              <a:rPr lang="sl-SI" sz="1200" dirty="0">
                <a:latin typeface="+mn-lt"/>
              </a:rPr>
              <a:t>m</a:t>
            </a:r>
            <a:r>
              <a:rPr lang="sl-SI" sz="1200" dirty="0" smtClean="0">
                <a:latin typeface="+mn-lt"/>
              </a:rPr>
              <a:t>ag. Jasmina Litrop, </a:t>
            </a:r>
            <a:r>
              <a:rPr lang="sl-SI" sz="1200" dirty="0" err="1" smtClean="0">
                <a:latin typeface="+mn-lt"/>
              </a:rPr>
              <a:t>Head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of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Joint</a:t>
            </a:r>
            <a:r>
              <a:rPr lang="sl-SI" sz="1200" dirty="0" smtClean="0">
                <a:latin typeface="+mn-lt"/>
              </a:rPr>
              <a:t> </a:t>
            </a:r>
            <a:r>
              <a:rPr lang="sl-SI" sz="1200" dirty="0" err="1" smtClean="0">
                <a:latin typeface="+mn-lt"/>
              </a:rPr>
              <a:t>secretariat</a:t>
            </a:r>
            <a:endParaRPr lang="sl-SI" sz="1200" dirty="0" smtClean="0">
              <a:latin typeface="+mn-lt"/>
            </a:endParaRPr>
          </a:p>
          <a:p>
            <a:endParaRPr lang="sl-SI" sz="1200" dirty="0" smtClean="0">
              <a:latin typeface="+mn-lt"/>
            </a:endParaRPr>
          </a:p>
          <a:p>
            <a:endParaRPr lang="sl-SI" dirty="0"/>
          </a:p>
          <a:p>
            <a:endParaRPr lang="de-DE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80344">
            <a:off x="1499319" y="448334"/>
            <a:ext cx="2934477" cy="220085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66601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5167"/>
            <a:ext cx="8229600" cy="857250"/>
          </a:xfrm>
        </p:spPr>
        <p:txBody>
          <a:bodyPr/>
          <a:lstStyle/>
          <a:p>
            <a:pPr algn="ctr"/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Use of simplified cost options</a:t>
            </a:r>
            <a:endParaRPr lang="sl-SI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02571" y="1572417"/>
            <a:ext cx="6719011" cy="327691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sl-SI" sz="20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14 respondents (56%) used simplified cost options, of which</a:t>
            </a:r>
          </a:p>
          <a:p>
            <a:pPr lvl="1"/>
            <a:r>
              <a:rPr lang="sl-SI" sz="20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Preparatory costs (56%)</a:t>
            </a:r>
          </a:p>
          <a:p>
            <a:pPr lvl="1"/>
            <a:r>
              <a:rPr lang="sl-SI" sz="20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Staff costs (64%)</a:t>
            </a:r>
          </a:p>
          <a:p>
            <a:pPr lvl="1"/>
            <a:r>
              <a:rPr lang="sl-SI" sz="20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Administrative costs (86%)</a:t>
            </a:r>
          </a:p>
          <a:p>
            <a:r>
              <a:rPr lang="sl-SI" sz="22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Use of simplified cost option is perceived (n=13):</a:t>
            </a:r>
          </a:p>
          <a:p>
            <a:pPr lvl="1"/>
            <a:r>
              <a:rPr lang="sl-SI" sz="20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Efficient (54%)</a:t>
            </a:r>
          </a:p>
          <a:p>
            <a:pPr lvl="1"/>
            <a:r>
              <a:rPr lang="sl-SI" sz="20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Partly efficient (15%)</a:t>
            </a:r>
          </a:p>
          <a:p>
            <a:pPr lvl="1"/>
            <a:r>
              <a:rPr lang="sl-SI" sz="20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I don’ know (35%)</a:t>
            </a:r>
          </a:p>
          <a:p>
            <a:pPr lvl="1"/>
            <a:endParaRPr lang="sl-SI" sz="2000" dirty="0" smtClean="0"/>
          </a:p>
          <a:p>
            <a:endParaRPr lang="sl-SI" sz="2000" dirty="0" smtClean="0"/>
          </a:p>
          <a:p>
            <a:endParaRPr lang="sl-SI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357898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sl-SI" dirty="0" smtClean="0"/>
              <a:t>Assessment and selection process</a:t>
            </a:r>
            <a:endParaRPr lang="sl-SI" dirty="0"/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0" y="714583"/>
            <a:ext cx="8686800" cy="857250"/>
          </a:xfrm>
        </p:spPr>
        <p:txBody>
          <a:bodyPr>
            <a:noAutofit/>
          </a:bodyPr>
          <a:lstStyle/>
          <a:p>
            <a:pPr algn="ctr"/>
            <a:r>
              <a:rPr lang="sl-SI" sz="2400" dirty="0">
                <a:solidFill>
                  <a:schemeClr val="accent3">
                    <a:lumMod val="50000"/>
                  </a:schemeClr>
                </a:solidFill>
              </a:rPr>
              <a:t>ASSESSMENT AND </a:t>
            </a:r>
            <a:r>
              <a:rPr lang="sl-SI" sz="2400" dirty="0" smtClean="0">
                <a:solidFill>
                  <a:schemeClr val="accent3">
                    <a:lumMod val="50000"/>
                  </a:schemeClr>
                </a:solidFill>
              </a:rPr>
              <a:t>SELECTION</a:t>
            </a:r>
            <a:endParaRPr lang="sl-SI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idx="1"/>
          </p:nvPr>
        </p:nvSpPr>
        <p:spPr>
          <a:xfrm>
            <a:off x="697831" y="1427455"/>
            <a:ext cx="8229600" cy="2919560"/>
          </a:xfrm>
        </p:spPr>
        <p:txBody>
          <a:bodyPr>
            <a:no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+mn-lt"/>
              </a:rPr>
              <a:t>81% </a:t>
            </a:r>
            <a:r>
              <a:rPr lang="sl-SI" sz="2000" dirty="0" smtClean="0">
                <a:latin typeface="+mn-lt"/>
              </a:rPr>
              <a:t>were fully and 10% partly acquainted with the assessment and selection procedure, 10% were not </a:t>
            </a:r>
            <a:r>
              <a:rPr lang="sl-SI" sz="2000" dirty="0">
                <a:latin typeface="+mn-lt"/>
              </a:rPr>
              <a:t>(</a:t>
            </a:r>
            <a:r>
              <a:rPr lang="sl-SI" sz="2000" dirty="0" smtClean="0">
                <a:latin typeface="+mn-lt"/>
              </a:rPr>
              <a:t>21 </a:t>
            </a:r>
            <a:r>
              <a:rPr lang="sl-SI" sz="2000" dirty="0" err="1" smtClean="0">
                <a:latin typeface="+mn-lt"/>
              </a:rPr>
              <a:t>respondents</a:t>
            </a:r>
            <a:r>
              <a:rPr lang="sl-SI" sz="2000" dirty="0" smtClean="0">
                <a:latin typeface="+mn-lt"/>
              </a:rPr>
              <a:t>)</a:t>
            </a:r>
          </a:p>
          <a:p>
            <a:r>
              <a:rPr lang="sl-SI" sz="2000" dirty="0" smtClean="0">
                <a:solidFill>
                  <a:srgbClr val="C00000"/>
                </a:solidFill>
                <a:latin typeface="+mn-lt"/>
              </a:rPr>
              <a:t>68% </a:t>
            </a:r>
            <a:r>
              <a:rPr lang="sl-SI" sz="2000" dirty="0" smtClean="0">
                <a:latin typeface="+mn-lt"/>
              </a:rPr>
              <a:t>checked quality criteria when preparing application, 32% got familiar </a:t>
            </a:r>
            <a:r>
              <a:rPr lang="sl-SI" sz="2000" dirty="0" err="1" smtClean="0">
                <a:latin typeface="+mn-lt"/>
              </a:rPr>
              <a:t>with</a:t>
            </a:r>
            <a:r>
              <a:rPr lang="sl-SI" sz="2000" dirty="0" smtClean="0">
                <a:latin typeface="+mn-lt"/>
              </a:rPr>
              <a:t> </a:t>
            </a:r>
            <a:r>
              <a:rPr lang="sl-SI" sz="2000" dirty="0">
                <a:latin typeface="+mn-lt"/>
              </a:rPr>
              <a:t>(</a:t>
            </a:r>
            <a:r>
              <a:rPr lang="sl-SI" sz="2000" dirty="0" smtClean="0">
                <a:latin typeface="+mn-lt"/>
              </a:rPr>
              <a:t>25 </a:t>
            </a:r>
            <a:r>
              <a:rPr lang="sl-SI" sz="2000" dirty="0" err="1" smtClean="0">
                <a:latin typeface="+mn-lt"/>
              </a:rPr>
              <a:t>respondents</a:t>
            </a:r>
            <a:r>
              <a:rPr lang="sl-SI" sz="2000" dirty="0" smtClean="0">
                <a:latin typeface="+mn-lt"/>
              </a:rPr>
              <a:t>)</a:t>
            </a:r>
          </a:p>
          <a:p>
            <a:r>
              <a:rPr lang="sl-SI" sz="2000" dirty="0" smtClean="0">
                <a:solidFill>
                  <a:srgbClr val="C00000"/>
                </a:solidFill>
                <a:latin typeface="+mn-lt"/>
              </a:rPr>
              <a:t>60</a:t>
            </a:r>
            <a:r>
              <a:rPr lang="sl-SI" sz="2000" dirty="0">
                <a:solidFill>
                  <a:srgbClr val="C00000"/>
                </a:solidFill>
                <a:latin typeface="+mn-lt"/>
              </a:rPr>
              <a:t>% </a:t>
            </a:r>
            <a:r>
              <a:rPr lang="sl-SI" sz="2000" dirty="0" smtClean="0">
                <a:latin typeface="+mn-lt"/>
              </a:rPr>
              <a:t>found the duration of assessment procedure as </a:t>
            </a:r>
            <a:r>
              <a:rPr lang="sl-SI" sz="2000" dirty="0">
                <a:latin typeface="+mn-lt"/>
              </a:rPr>
              <a:t>expected </a:t>
            </a:r>
            <a:r>
              <a:rPr lang="sl-SI" sz="2000" dirty="0" smtClean="0">
                <a:latin typeface="+mn-lt"/>
              </a:rPr>
              <a:t>and 49% longer than expected, </a:t>
            </a:r>
            <a:r>
              <a:rPr lang="sl-SI" sz="2000" dirty="0">
                <a:latin typeface="+mn-lt"/>
              </a:rPr>
              <a:t>(</a:t>
            </a:r>
            <a:r>
              <a:rPr lang="sl-SI" sz="2000" dirty="0" smtClean="0">
                <a:latin typeface="+mn-lt"/>
              </a:rPr>
              <a:t>20 </a:t>
            </a:r>
            <a:r>
              <a:rPr lang="sl-SI" sz="2000" dirty="0" err="1" smtClean="0">
                <a:latin typeface="+mn-lt"/>
              </a:rPr>
              <a:t>respondents</a:t>
            </a:r>
            <a:r>
              <a:rPr lang="sl-SI" sz="2000" dirty="0" smtClean="0">
                <a:latin typeface="+mn-lt"/>
              </a:rPr>
              <a:t>)</a:t>
            </a:r>
          </a:p>
          <a:p>
            <a:r>
              <a:rPr lang="sl-SI" sz="2000" dirty="0" smtClean="0">
                <a:solidFill>
                  <a:srgbClr val="C00000"/>
                </a:solidFill>
                <a:latin typeface="+mn-lt"/>
              </a:rPr>
              <a:t>45% </a:t>
            </a:r>
            <a:r>
              <a:rPr lang="sl-SI" sz="2000" dirty="0" smtClean="0">
                <a:latin typeface="+mn-lt"/>
              </a:rPr>
              <a:t>contacted JS/Info point (4) or national authorities (6) to find out about the reasons of rejection/postponement/approval of the </a:t>
            </a:r>
            <a:r>
              <a:rPr lang="sl-SI" sz="2000" dirty="0" err="1" smtClean="0">
                <a:latin typeface="+mn-lt"/>
              </a:rPr>
              <a:t>project</a:t>
            </a:r>
            <a:r>
              <a:rPr lang="sl-SI" sz="2000" dirty="0" smtClean="0">
                <a:latin typeface="+mn-lt"/>
              </a:rPr>
              <a:t>  (20 </a:t>
            </a:r>
            <a:r>
              <a:rPr lang="sl-SI" sz="2000" dirty="0" err="1" smtClean="0">
                <a:latin typeface="+mn-lt"/>
              </a:rPr>
              <a:t>respondents</a:t>
            </a:r>
            <a:r>
              <a:rPr lang="sl-SI" sz="2000" dirty="0" smtClean="0">
                <a:latin typeface="+mn-lt"/>
              </a:rPr>
              <a:t>)</a:t>
            </a:r>
            <a:endParaRPr lang="sl-SI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0388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475981"/>
              </p:ext>
            </p:extLst>
          </p:nvPr>
        </p:nvGraphicFramePr>
        <p:xfrm>
          <a:off x="296265" y="1416279"/>
          <a:ext cx="4963364" cy="3415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625388" y="1538821"/>
            <a:ext cx="270186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>
                <a:solidFill>
                  <a:srgbClr val="C00000"/>
                </a:solidFill>
                <a:ea typeface="Times New Roman" charset="0"/>
                <a:cs typeface="Times New Roman" charset="0"/>
              </a:rPr>
              <a:t>64% </a:t>
            </a:r>
            <a:r>
              <a:rPr lang="sl-SI" dirty="0" err="1">
                <a:ea typeface="Times New Roman" charset="0"/>
                <a:cs typeface="Times New Roman" charset="0"/>
              </a:rPr>
              <a:t>p</a:t>
            </a:r>
            <a:r>
              <a:rPr lang="sl-SI" dirty="0" err="1" smtClean="0">
                <a:ea typeface="Times New Roman" charset="0"/>
                <a:cs typeface="Times New Roman" charset="0"/>
              </a:rPr>
              <a:t>rogramme</a:t>
            </a:r>
            <a:r>
              <a:rPr lang="sl-SI" dirty="0" smtClean="0">
                <a:ea typeface="Times New Roman" charset="0"/>
                <a:cs typeface="Times New Roman" charset="0"/>
              </a:rPr>
              <a:t> website is the main channel </a:t>
            </a:r>
            <a:r>
              <a:rPr lang="sl-SI" dirty="0" err="1" smtClean="0">
                <a:ea typeface="Times New Roman" charset="0"/>
                <a:cs typeface="Times New Roman" charset="0"/>
              </a:rPr>
              <a:t>of</a:t>
            </a:r>
            <a:r>
              <a:rPr lang="sl-SI" dirty="0" smtClean="0">
                <a:ea typeface="Times New Roman" charset="0"/>
                <a:cs typeface="Times New Roman" charset="0"/>
              </a:rPr>
              <a:t> </a:t>
            </a:r>
            <a:r>
              <a:rPr lang="sl-SI" dirty="0" err="1" smtClean="0">
                <a:ea typeface="Times New Roman" charset="0"/>
                <a:cs typeface="Times New Roman" charset="0"/>
              </a:rPr>
              <a:t>information</a:t>
            </a:r>
            <a:endParaRPr lang="sl-SI" dirty="0" smtClean="0">
              <a:ea typeface="Times New Roman" charset="0"/>
              <a:cs typeface="Times New Roman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 smtClean="0">
                <a:solidFill>
                  <a:srgbClr val="C00000"/>
                </a:solidFill>
                <a:ea typeface="Times New Roman" charset="0"/>
                <a:cs typeface="Times New Roman" charset="0"/>
              </a:rPr>
              <a:t>36% </a:t>
            </a:r>
            <a:r>
              <a:rPr lang="sl-SI" dirty="0" err="1">
                <a:ea typeface="Times New Roman" charset="0"/>
                <a:cs typeface="Times New Roman" charset="0"/>
              </a:rPr>
              <a:t>r</a:t>
            </a:r>
            <a:r>
              <a:rPr lang="sl-SI" dirty="0" err="1" smtClean="0">
                <a:ea typeface="Times New Roman" charset="0"/>
                <a:cs typeface="Times New Roman" charset="0"/>
              </a:rPr>
              <a:t>elative</a:t>
            </a:r>
            <a:r>
              <a:rPr lang="sl-SI" dirty="0" smtClean="0">
                <a:ea typeface="Times New Roman" charset="0"/>
                <a:cs typeface="Times New Roman" charset="0"/>
              </a:rPr>
              <a:t> importance of contacts </a:t>
            </a:r>
            <a:r>
              <a:rPr lang="sl-SI" dirty="0" err="1" smtClean="0">
                <a:ea typeface="Times New Roman" charset="0"/>
                <a:cs typeface="Times New Roman" charset="0"/>
              </a:rPr>
              <a:t>between</a:t>
            </a:r>
            <a:r>
              <a:rPr lang="sl-SI" dirty="0" smtClean="0">
                <a:ea typeface="Times New Roman" charset="0"/>
                <a:cs typeface="Times New Roman" charset="0"/>
              </a:rPr>
              <a:t> </a:t>
            </a:r>
            <a:r>
              <a:rPr lang="sl-SI" dirty="0" err="1" smtClean="0">
                <a:ea typeface="Times New Roman" charset="0"/>
                <a:cs typeface="Times New Roman" charset="0"/>
              </a:rPr>
              <a:t>partners</a:t>
            </a:r>
            <a:endParaRPr lang="sl-SI" dirty="0" smtClean="0"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l-SI" dirty="0" smtClean="0">
                <a:ea typeface="Times New Roman" charset="0"/>
                <a:cs typeface="Times New Roman" charset="0"/>
              </a:rPr>
              <a:t>Other channels less recognised by respondents</a:t>
            </a:r>
            <a:endParaRPr lang="sl-SI" dirty="0">
              <a:ea typeface="Times New Roman" charset="0"/>
              <a:cs typeface="Times New Roman" charset="0"/>
            </a:endParaRPr>
          </a:p>
        </p:txBody>
      </p:sp>
      <p:sp>
        <p:nvSpPr>
          <p:cNvPr id="2" name="Pravokotnik 1"/>
          <p:cNvSpPr/>
          <p:nvPr/>
        </p:nvSpPr>
        <p:spPr>
          <a:xfrm>
            <a:off x="44255" y="1469418"/>
            <a:ext cx="43854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</a:rPr>
              <a:t>Finding out about the Call for proposals</a:t>
            </a:r>
          </a:p>
        </p:txBody>
      </p:sp>
      <p:sp>
        <p:nvSpPr>
          <p:cNvPr id="7" name="Title 6"/>
          <p:cNvSpPr txBox="1">
            <a:spLocks/>
          </p:cNvSpPr>
          <p:nvPr/>
        </p:nvSpPr>
        <p:spPr>
          <a:xfrm>
            <a:off x="296265" y="847972"/>
            <a:ext cx="7772400" cy="102155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Open Sans"/>
                <a:ea typeface="+mj-ea"/>
                <a:cs typeface="+mj-cs"/>
              </a:defRPr>
            </a:lvl1pPr>
          </a:lstStyle>
          <a:p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INFORMATION &amp; PUBLICITY</a:t>
            </a:r>
            <a:endParaRPr lang="sl-SI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9998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241921"/>
              </p:ext>
            </p:extLst>
          </p:nvPr>
        </p:nvGraphicFramePr>
        <p:xfrm>
          <a:off x="208483" y="1075791"/>
          <a:ext cx="4839005" cy="3196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10835" y="1629585"/>
            <a:ext cx="33028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sl-SI" dirty="0" smtClean="0">
                <a:solidFill>
                  <a:srgbClr val="C00000"/>
                </a:solidFill>
                <a:ea typeface="Times New Roman" charset="0"/>
                <a:cs typeface="Times New Roman" charset="0"/>
              </a:rPr>
              <a:t>83% </a:t>
            </a:r>
            <a:r>
              <a:rPr lang="sl-SI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of respondents (n=24) </a:t>
            </a:r>
            <a:r>
              <a:rPr lang="sl-SI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follow</a:t>
            </a:r>
            <a:r>
              <a:rPr lang="sl-SI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the</a:t>
            </a:r>
            <a:r>
              <a:rPr lang="sl-SI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programme</a:t>
            </a:r>
            <a:r>
              <a:rPr lang="sl-SI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website</a:t>
            </a:r>
            <a:endParaRPr lang="sl-SI" dirty="0" smtClean="0">
              <a:solidFill>
                <a:schemeClr val="tx2">
                  <a:lumMod val="50000"/>
                </a:schemeClr>
              </a:solidFill>
              <a:ea typeface="Times New Roman" charset="0"/>
              <a:cs typeface="Times New Roman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sl-SI" dirty="0" smtClean="0">
              <a:solidFill>
                <a:schemeClr val="tx2">
                  <a:lumMod val="50000"/>
                </a:schemeClr>
              </a:solidFill>
              <a:ea typeface="Times New Roman" charset="0"/>
              <a:cs typeface="Times New Roman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sl-SI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In general, all aspects </a:t>
            </a:r>
            <a:r>
              <a:rPr lang="sl-SI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assessed</a:t>
            </a:r>
            <a:r>
              <a:rPr lang="sl-SI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well</a:t>
            </a:r>
            <a:endParaRPr lang="sl-SI" dirty="0" smtClean="0"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046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08525"/>
            <a:ext cx="8229600" cy="857250"/>
          </a:xfrm>
        </p:spPr>
        <p:txBody>
          <a:bodyPr/>
          <a:lstStyle/>
          <a:p>
            <a:pPr algn="ctr"/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E-News and Facebook</a:t>
            </a:r>
            <a:endParaRPr lang="sl-SI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5977" y="1557694"/>
            <a:ext cx="8229600" cy="2631237"/>
          </a:xfrm>
        </p:spPr>
        <p:txBody>
          <a:bodyPr>
            <a:normAutofit/>
          </a:bodyPr>
          <a:lstStyle/>
          <a:p>
            <a:r>
              <a:rPr lang="sl-SI" sz="2400" b="1" dirty="0" smtClean="0">
                <a:solidFill>
                  <a:srgbClr val="C00000"/>
                </a:solidFill>
                <a:latin typeface="+mn-lt"/>
              </a:rPr>
              <a:t>64% </a:t>
            </a:r>
            <a:r>
              <a:rPr lang="sl-SI" sz="2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of</a:t>
            </a:r>
            <a:r>
              <a:rPr lang="sl-SI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sl-SI" sz="2400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respondents</a:t>
            </a:r>
            <a:r>
              <a:rPr lang="sl-SI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sl-SI" sz="2400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followed</a:t>
            </a:r>
            <a:r>
              <a:rPr lang="sl-SI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sl-SI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E-</a:t>
            </a:r>
            <a:r>
              <a:rPr lang="sl-SI" sz="2400" b="1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news</a:t>
            </a:r>
            <a:r>
              <a:rPr lang="sl-SI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(4% don’t know, 32% do not </a:t>
            </a:r>
            <a:r>
              <a:rPr lang="sl-SI" sz="2400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follow</a:t>
            </a:r>
            <a:r>
              <a:rPr lang="sl-SI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)</a:t>
            </a:r>
          </a:p>
          <a:p>
            <a:pPr lvl="1"/>
            <a:r>
              <a:rPr lang="sl-SI" sz="22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Of those who follow e-news, </a:t>
            </a:r>
            <a:r>
              <a:rPr lang="sl-SI" sz="2200" dirty="0" smtClean="0">
                <a:solidFill>
                  <a:srgbClr val="C00000"/>
                </a:solidFill>
                <a:latin typeface="+mn-lt"/>
              </a:rPr>
              <a:t>63% </a:t>
            </a:r>
            <a:r>
              <a:rPr lang="sl-SI" sz="22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read each issue, the rest read them occasionally</a:t>
            </a:r>
          </a:p>
          <a:p>
            <a:r>
              <a:rPr lang="sl-SI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Out of 24 respondents, </a:t>
            </a:r>
            <a:r>
              <a:rPr lang="sl-SI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FB </a:t>
            </a:r>
            <a:r>
              <a:rPr lang="sl-SI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is followed regularly by </a:t>
            </a:r>
            <a:r>
              <a:rPr lang="sl-SI" sz="2400" dirty="0" smtClean="0">
                <a:solidFill>
                  <a:srgbClr val="C00000"/>
                </a:solidFill>
                <a:latin typeface="+mn-lt"/>
              </a:rPr>
              <a:t>17%</a:t>
            </a:r>
            <a:r>
              <a:rPr lang="sl-SI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, occasionally by 33%, while half of respondent do not follow it.</a:t>
            </a:r>
          </a:p>
          <a:p>
            <a:endParaRPr lang="sl-SI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59889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28221" y="832539"/>
            <a:ext cx="8229600" cy="857250"/>
          </a:xfrm>
        </p:spPr>
        <p:txBody>
          <a:bodyPr>
            <a:normAutofit/>
          </a:bodyPr>
          <a:lstStyle/>
          <a:p>
            <a:r>
              <a:rPr lang="sl-SI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CBC </a:t>
            </a:r>
            <a:r>
              <a:rPr lang="sl-SI" sz="2800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beyond</a:t>
            </a:r>
            <a:r>
              <a:rPr lang="sl-SI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2020 - </a:t>
            </a:r>
            <a:r>
              <a:rPr lang="sl-SI" sz="2800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Respondent’s</a:t>
            </a:r>
            <a:r>
              <a:rPr lang="sl-SI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sz="2800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comments</a:t>
            </a:r>
            <a:endParaRPr lang="sl-SI" sz="28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l-SI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Improve/simplify eMS </a:t>
            </a:r>
            <a:r>
              <a:rPr lang="sl-SI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– mistakes in functioning observed, time consuming entering of data, printed versions not identical to entered data, formal mistakes should not lead to </a:t>
            </a:r>
            <a:r>
              <a:rPr lang="sl-SI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rejections</a:t>
            </a:r>
            <a:r>
              <a:rPr lang="sl-SI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</a:p>
          <a:p>
            <a:r>
              <a:rPr lang="sl-SI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More clarity in assessment </a:t>
            </a:r>
            <a:r>
              <a:rPr lang="sl-SI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of projects</a:t>
            </a:r>
          </a:p>
          <a:p>
            <a:r>
              <a:rPr lang="sl-SI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Continuation of up to date information and correct cooperation is expected</a:t>
            </a:r>
            <a:endParaRPr lang="sl-SI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73220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4893"/>
            <a:ext cx="5490839" cy="1481775"/>
          </a:xfrm>
        </p:spPr>
        <p:txBody>
          <a:bodyPr/>
          <a:lstStyle/>
          <a:p>
            <a:pPr marL="0" indent="0" algn="ctr">
              <a:buNone/>
            </a:pPr>
            <a:r>
              <a:rPr lang="sl-SI" sz="4400" b="1" kern="0" dirty="0">
                <a:solidFill>
                  <a:srgbClr val="3A6546"/>
                </a:solidFill>
                <a:latin typeface="Calibri"/>
                <a:ea typeface="MS PGothic" panose="020B0600070205080204" pitchFamily="34" charset="-128"/>
              </a:rPr>
              <a:t>THANK YOU FOR YOUR </a:t>
            </a:r>
            <a:r>
              <a:rPr lang="sl-SI" sz="4400" b="1" kern="0" dirty="0" smtClean="0">
                <a:solidFill>
                  <a:srgbClr val="3A6546"/>
                </a:solidFill>
                <a:latin typeface="Calibri"/>
                <a:ea typeface="MS PGothic" panose="020B0600070205080204" pitchFamily="34" charset="-128"/>
              </a:rPr>
              <a:t>ATTENTION!</a:t>
            </a:r>
            <a:endParaRPr lang="sl-SI" dirty="0">
              <a:solidFill>
                <a:srgbClr val="3A65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Elipsa 6"/>
          <p:cNvSpPr/>
          <p:nvPr/>
        </p:nvSpPr>
        <p:spPr>
          <a:xfrm>
            <a:off x="2424955" y="2794758"/>
            <a:ext cx="1620644" cy="150169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" name="Elipsa 7"/>
          <p:cNvSpPr/>
          <p:nvPr/>
        </p:nvSpPr>
        <p:spPr>
          <a:xfrm>
            <a:off x="4348540" y="2794758"/>
            <a:ext cx="1620644" cy="150169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9" name="Elipsa 8"/>
          <p:cNvSpPr/>
          <p:nvPr/>
        </p:nvSpPr>
        <p:spPr>
          <a:xfrm>
            <a:off x="6292570" y="2772944"/>
            <a:ext cx="1620644" cy="1501697"/>
          </a:xfrm>
          <a:prstGeom prst="ellipse">
            <a:avLst/>
          </a:prstGeom>
          <a:solidFill>
            <a:srgbClr val="DF2F2F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0" name="Elipsa 9"/>
          <p:cNvSpPr/>
          <p:nvPr/>
        </p:nvSpPr>
        <p:spPr>
          <a:xfrm>
            <a:off x="2900741" y="31813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1" name="Elipsa 10"/>
          <p:cNvSpPr/>
          <p:nvPr/>
        </p:nvSpPr>
        <p:spPr>
          <a:xfrm>
            <a:off x="3339356" y="31813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2" name="Elipsa 11"/>
          <p:cNvSpPr/>
          <p:nvPr/>
        </p:nvSpPr>
        <p:spPr>
          <a:xfrm>
            <a:off x="4822468" y="31813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3" name="Elipsa 12"/>
          <p:cNvSpPr/>
          <p:nvPr/>
        </p:nvSpPr>
        <p:spPr>
          <a:xfrm>
            <a:off x="5261083" y="31813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4" name="Elipsa 13"/>
          <p:cNvSpPr/>
          <p:nvPr/>
        </p:nvSpPr>
        <p:spPr>
          <a:xfrm>
            <a:off x="6794019" y="31676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5" name="Elipsa 14"/>
          <p:cNvSpPr/>
          <p:nvPr/>
        </p:nvSpPr>
        <p:spPr>
          <a:xfrm>
            <a:off x="7232634" y="3167633"/>
            <a:ext cx="170985" cy="17842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6" name="Lok 15"/>
          <p:cNvSpPr/>
          <p:nvPr/>
        </p:nvSpPr>
        <p:spPr>
          <a:xfrm rot="8270034">
            <a:off x="2861246" y="3127773"/>
            <a:ext cx="748062" cy="750848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cxnSp>
        <p:nvCxnSpPr>
          <p:cNvPr id="17" name="Raven povezovalnik 16"/>
          <p:cNvCxnSpPr/>
          <p:nvPr/>
        </p:nvCxnSpPr>
        <p:spPr>
          <a:xfrm>
            <a:off x="4855279" y="3790933"/>
            <a:ext cx="57678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Lok 17"/>
          <p:cNvSpPr/>
          <p:nvPr/>
        </p:nvSpPr>
        <p:spPr>
          <a:xfrm rot="19086693">
            <a:off x="6743432" y="3677585"/>
            <a:ext cx="748062" cy="750848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10806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604" y="668751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sl-SI" altLang="sl-SI" sz="3600" kern="0" dirty="0" err="1">
                <a:solidFill>
                  <a:schemeClr val="accent3">
                    <a:lumMod val="50000"/>
                  </a:schemeClr>
                </a:solidFill>
                <a:latin typeface="Calibri"/>
                <a:ea typeface="ＭＳ Ｐゴシック"/>
              </a:rPr>
              <a:t>Basic</a:t>
            </a:r>
            <a:r>
              <a:rPr lang="sl-SI" altLang="sl-SI" sz="3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ＭＳ Ｐゴシック"/>
              </a:rPr>
              <a:t> data</a:t>
            </a:r>
            <a:endParaRPr lang="de-DE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3364" y="1412177"/>
            <a:ext cx="8229600" cy="3003412"/>
          </a:xfrm>
        </p:spPr>
        <p:txBody>
          <a:bodyPr>
            <a:normAutofit/>
          </a:bodyPr>
          <a:lstStyle/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2000" b="1" kern="0" dirty="0">
                <a:solidFill>
                  <a:schemeClr val="accent1">
                    <a:lumMod val="50000"/>
                  </a:schemeClr>
                </a:solidFill>
                <a:latin typeface="Calibri"/>
                <a:ea typeface="ＭＳ Ｐゴシック"/>
              </a:rPr>
              <a:t>73 LPs invited </a:t>
            </a:r>
            <a:r>
              <a:rPr lang="en-US" sz="20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to take part in the survey </a:t>
            </a:r>
          </a:p>
          <a:p>
            <a:pPr marL="400050" lvl="1" indent="0" defTabSz="914400" eaLnBrk="0" fontAlgn="base" hangingPunct="0">
              <a:lnSpc>
                <a:spcPct val="90000"/>
              </a:lnSpc>
              <a:spcAft>
                <a:spcPct val="0"/>
              </a:spcAft>
              <a:buNone/>
              <a:defRPr/>
            </a:pPr>
            <a:r>
              <a:rPr lang="sl-SI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- </a:t>
            </a:r>
            <a:r>
              <a:rPr lang="en-US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i.e</a:t>
            </a:r>
            <a:r>
              <a:rPr lang="en-US" sz="18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. all LPs, some applied with several projects, </a:t>
            </a:r>
          </a:p>
          <a:p>
            <a:pPr marL="400050" lvl="1" indent="0" defTabSz="914400" eaLnBrk="0" fontAlgn="base" hangingPunct="0">
              <a:lnSpc>
                <a:spcPct val="90000"/>
              </a:lnSpc>
              <a:spcAft>
                <a:spcPct val="0"/>
              </a:spcAft>
              <a:buNone/>
              <a:defRPr/>
            </a:pPr>
            <a:r>
              <a:rPr lang="sl-SI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- </a:t>
            </a:r>
            <a:r>
              <a:rPr lang="en-US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survey </a:t>
            </a:r>
            <a:r>
              <a:rPr lang="en-US" sz="18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was open from 14 April – 8 May 2017</a:t>
            </a:r>
          </a:p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2000" b="1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Response rate: </a:t>
            </a:r>
            <a:r>
              <a:rPr lang="en-US" sz="2000" b="1" kern="0" dirty="0">
                <a:solidFill>
                  <a:srgbClr val="FF0000"/>
                </a:solidFill>
                <a:latin typeface="Calibri"/>
                <a:ea typeface="ＭＳ Ｐゴシック"/>
              </a:rPr>
              <a:t>34,2% </a:t>
            </a:r>
          </a:p>
          <a:p>
            <a:pPr marL="400050" lvl="1" indent="0" defTabSz="914400" eaLnBrk="0" fontAlgn="base" hangingPunct="0">
              <a:lnSpc>
                <a:spcPct val="90000"/>
              </a:lnSpc>
              <a:spcAft>
                <a:spcPct val="0"/>
              </a:spcAft>
              <a:buNone/>
              <a:defRPr/>
            </a:pPr>
            <a:r>
              <a:rPr lang="sl-SI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- </a:t>
            </a:r>
            <a:r>
              <a:rPr lang="en-US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25 </a:t>
            </a:r>
            <a:r>
              <a:rPr lang="en-US" sz="18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respondents, of which HU - </a:t>
            </a:r>
            <a:r>
              <a:rPr lang="en-US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12,  </a:t>
            </a:r>
            <a:r>
              <a:rPr lang="en-US" sz="18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SI- </a:t>
            </a:r>
            <a:r>
              <a:rPr lang="en-US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13 </a:t>
            </a:r>
            <a:endParaRPr lang="en-US" sz="1800" kern="0" dirty="0">
              <a:solidFill>
                <a:srgbClr val="2D2D8A">
                  <a:lumMod val="75000"/>
                </a:srgbClr>
              </a:solidFill>
              <a:latin typeface="Calibri"/>
              <a:ea typeface="ＭＳ Ｐゴシック"/>
            </a:endParaRPr>
          </a:p>
          <a:p>
            <a:pPr lvl="0" defTabSz="914400" eaLnBrk="0" fontAlgn="base" hangingPunct="0">
              <a:lnSpc>
                <a:spcPct val="90000"/>
              </a:lnSpc>
              <a:spcAft>
                <a:spcPct val="0"/>
              </a:spcAft>
              <a:buBlip>
                <a:blip r:embed="rId2"/>
              </a:buBlip>
              <a:defRPr/>
            </a:pPr>
            <a:r>
              <a:rPr lang="en-US" sz="2000" b="1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Other:</a:t>
            </a:r>
          </a:p>
          <a:p>
            <a:pPr marL="400050" lvl="1" indent="0" defTabSz="914400" eaLnBrk="0" fontAlgn="base" hangingPunct="0">
              <a:lnSpc>
                <a:spcPct val="90000"/>
              </a:lnSpc>
              <a:spcAft>
                <a:spcPct val="0"/>
              </a:spcAft>
              <a:buNone/>
              <a:defRPr/>
            </a:pPr>
            <a:r>
              <a:rPr lang="sl-SI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- </a:t>
            </a:r>
            <a:r>
              <a:rPr lang="en-US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15 respondents had </a:t>
            </a:r>
            <a:r>
              <a:rPr lang="en-US" sz="18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experience with the 2007-2013 </a:t>
            </a:r>
            <a:r>
              <a:rPr lang="en-US" sz="1800" kern="0" dirty="0" err="1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programme</a:t>
            </a:r>
            <a:r>
              <a:rPr lang="en-US" sz="18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 (63%)</a:t>
            </a:r>
          </a:p>
          <a:p>
            <a:pPr marL="400050" lvl="1" indent="0" defTabSz="914400" eaLnBrk="0" fontAlgn="base" hangingPunct="0">
              <a:lnSpc>
                <a:spcPct val="90000"/>
              </a:lnSpc>
              <a:spcAft>
                <a:spcPct val="0"/>
              </a:spcAft>
              <a:buNone/>
              <a:defRPr/>
            </a:pPr>
            <a:r>
              <a:rPr lang="sl-SI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- </a:t>
            </a:r>
            <a:r>
              <a:rPr lang="en-US" sz="1800" kern="0" dirty="0" smtClean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12 </a:t>
            </a:r>
            <a:r>
              <a:rPr lang="en-US" sz="1800" kern="0" dirty="0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(60%) applied with 1 project, 7 (35%) with 2 projects and 1 (5%) with 3 projects to 2014-2020 </a:t>
            </a:r>
            <a:r>
              <a:rPr lang="en-US" sz="1800" kern="0" dirty="0" err="1">
                <a:solidFill>
                  <a:srgbClr val="2D2D8A">
                    <a:lumMod val="75000"/>
                  </a:srgbClr>
                </a:solidFill>
                <a:latin typeface="Calibri"/>
                <a:ea typeface="ＭＳ Ｐゴシック"/>
              </a:rPr>
              <a:t>programme</a:t>
            </a:r>
            <a:endParaRPr lang="en-US" sz="1800" kern="0" dirty="0">
              <a:solidFill>
                <a:srgbClr val="2D2D8A">
                  <a:lumMod val="75000"/>
                </a:srgbClr>
              </a:solidFill>
              <a:latin typeface="Calibri"/>
              <a:ea typeface="ＭＳ Ｐゴシック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1988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sl-SI" dirty="0" smtClean="0"/>
              <a:t>Project development support</a:t>
            </a:r>
            <a:endParaRPr lang="sl-SI" dirty="0"/>
          </a:p>
        </p:txBody>
      </p:sp>
      <p:sp>
        <p:nvSpPr>
          <p:cNvPr id="9" name="TextBox 8"/>
          <p:cNvSpPr txBox="1"/>
          <p:nvPr/>
        </p:nvSpPr>
        <p:spPr>
          <a:xfrm>
            <a:off x="5737269" y="1235625"/>
            <a:ext cx="320405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 smtClean="0">
                <a:solidFill>
                  <a:srgbClr val="3A6546"/>
                </a:solidFill>
                <a:ea typeface="Times New Roman" charset="0"/>
                <a:cs typeface="Times New Roman" charset="0"/>
              </a:rPr>
              <a:t>Quite polarised assessments</a:t>
            </a:r>
          </a:p>
          <a:p>
            <a:pPr marL="285750" indent="-285750">
              <a:buFont typeface="Arial" charset="0"/>
              <a:buChar char="•"/>
            </a:pPr>
            <a:r>
              <a:rPr lang="sl-SI" dirty="0">
                <a:solidFill>
                  <a:srgbClr val="CD0920"/>
                </a:solidFill>
                <a:ea typeface="Times New Roman" charset="0"/>
                <a:cs typeface="Times New Roman" charset="0"/>
              </a:rPr>
              <a:t>60%</a:t>
            </a:r>
            <a:r>
              <a:rPr lang="sl-SI" dirty="0">
                <a:ea typeface="Times New Roman" charset="0"/>
                <a:cs typeface="Times New Roman" charset="0"/>
              </a:rPr>
              <a:t> found </a:t>
            </a:r>
            <a:r>
              <a:rPr lang="sl-SI" dirty="0" smtClean="0">
                <a:ea typeface="Times New Roman" charset="0"/>
                <a:cs typeface="Times New Roman" charset="0"/>
              </a:rPr>
              <a:t>difficulties in ensuring </a:t>
            </a:r>
            <a:r>
              <a:rPr lang="sl-SI" dirty="0">
                <a:ea typeface="Times New Roman" charset="0"/>
                <a:cs typeface="Times New Roman" charset="0"/>
              </a:rPr>
              <a:t>co-financing</a:t>
            </a:r>
          </a:p>
          <a:p>
            <a:pPr marL="285750" indent="-285750">
              <a:buFont typeface="Arial" charset="0"/>
              <a:buChar char="•"/>
            </a:pPr>
            <a:r>
              <a:rPr lang="sl-SI" dirty="0" smtClean="0">
                <a:solidFill>
                  <a:srgbClr val="CD0920"/>
                </a:solidFill>
                <a:ea typeface="Times New Roman" charset="0"/>
                <a:cs typeface="Times New Roman" charset="0"/>
              </a:rPr>
              <a:t>56% </a:t>
            </a:r>
            <a:r>
              <a:rPr lang="sl-SI" dirty="0" smtClean="0">
                <a:ea typeface="Times New Roman" charset="0"/>
                <a:cs typeface="Times New Roman" charset="0"/>
              </a:rPr>
              <a:t>found difficulties in establishing a partnership</a:t>
            </a:r>
          </a:p>
          <a:p>
            <a:pPr marL="285750" indent="-285750">
              <a:buFont typeface="Arial" charset="0"/>
              <a:buChar char="•"/>
            </a:pPr>
            <a:r>
              <a:rPr lang="sl-SI" dirty="0">
                <a:solidFill>
                  <a:srgbClr val="FF0000"/>
                </a:solidFill>
                <a:ea typeface="Times New Roman" charset="0"/>
                <a:cs typeface="Times New Roman" charset="0"/>
              </a:rPr>
              <a:t>54%</a:t>
            </a:r>
            <a:r>
              <a:rPr lang="sl-SI" dirty="0">
                <a:ea typeface="Times New Roman" charset="0"/>
                <a:cs typeface="Times New Roman" charset="0"/>
              </a:rPr>
              <a:t> found it difficult to align the project with CP</a:t>
            </a:r>
          </a:p>
          <a:p>
            <a:pPr marL="285750" indent="-285750">
              <a:buFont typeface="Arial" charset="0"/>
              <a:buChar char="•"/>
            </a:pPr>
            <a:r>
              <a:rPr lang="sl-SI" dirty="0" smtClean="0">
                <a:solidFill>
                  <a:srgbClr val="FF0000"/>
                </a:solidFill>
                <a:ea typeface="Times New Roman" charset="0"/>
                <a:cs typeface="Times New Roman" charset="0"/>
              </a:rPr>
              <a:t>63%</a:t>
            </a:r>
            <a:r>
              <a:rPr lang="sl-SI" dirty="0" smtClean="0">
                <a:ea typeface="Times New Roman" charset="0"/>
                <a:cs typeface="Times New Roman" charset="0"/>
              </a:rPr>
              <a:t> found it easy to consolidate PPs interests</a:t>
            </a:r>
          </a:p>
          <a:p>
            <a:pPr marL="285750" indent="-285750">
              <a:buFont typeface="Arial" charset="0"/>
              <a:buChar char="•"/>
            </a:pPr>
            <a:r>
              <a:rPr lang="sl-SI" dirty="0" smtClean="0">
                <a:solidFill>
                  <a:srgbClr val="FF0000"/>
                </a:solidFill>
                <a:ea typeface="Times New Roman" charset="0"/>
                <a:cs typeface="Times New Roman" charset="0"/>
              </a:rPr>
              <a:t>58%</a:t>
            </a:r>
            <a:r>
              <a:rPr lang="sl-SI" dirty="0" smtClean="0">
                <a:ea typeface="Times New Roman" charset="0"/>
                <a:cs typeface="Times New Roman" charset="0"/>
              </a:rPr>
              <a:t> found it easy/v.easy to understand State Aid</a:t>
            </a: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626662"/>
              </p:ext>
            </p:extLst>
          </p:nvPr>
        </p:nvGraphicFramePr>
        <p:xfrm>
          <a:off x="391362" y="1017269"/>
          <a:ext cx="5138929" cy="3620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5923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847" y="631987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Support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to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applicants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-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Usefulness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of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documents</a:t>
            </a:r>
            <a:endParaRPr lang="sl-SI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sl-SI" dirty="0" smtClean="0"/>
              <a:t>Project development support</a:t>
            </a:r>
            <a:endParaRPr lang="sl-SI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1638339"/>
              </p:ext>
            </p:extLst>
          </p:nvPr>
        </p:nvGraphicFramePr>
        <p:xfrm>
          <a:off x="-89254" y="1355782"/>
          <a:ext cx="3727095" cy="2236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6257269"/>
              </p:ext>
            </p:extLst>
          </p:nvPr>
        </p:nvGraphicFramePr>
        <p:xfrm>
          <a:off x="2583896" y="1355782"/>
          <a:ext cx="3670554" cy="2202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4592279"/>
              </p:ext>
            </p:extLst>
          </p:nvPr>
        </p:nvGraphicFramePr>
        <p:xfrm>
          <a:off x="5349759" y="1442192"/>
          <a:ext cx="3751202" cy="2250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34011" y="3244994"/>
            <a:ext cx="899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/>
              <a:t>n=25</a:t>
            </a:r>
            <a:endParaRPr lang="sl-SI" dirty="0"/>
          </a:p>
        </p:txBody>
      </p:sp>
      <p:sp>
        <p:nvSpPr>
          <p:cNvPr id="11" name="TextBox 10"/>
          <p:cNvSpPr txBox="1"/>
          <p:nvPr/>
        </p:nvSpPr>
        <p:spPr>
          <a:xfrm>
            <a:off x="4771662" y="3150702"/>
            <a:ext cx="899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/>
              <a:t>n=24</a:t>
            </a:r>
            <a:endParaRPr lang="sl-SI" dirty="0"/>
          </a:p>
        </p:txBody>
      </p:sp>
      <p:sp>
        <p:nvSpPr>
          <p:cNvPr id="12" name="TextBox 11"/>
          <p:cNvSpPr txBox="1"/>
          <p:nvPr/>
        </p:nvSpPr>
        <p:spPr>
          <a:xfrm>
            <a:off x="7876677" y="3150702"/>
            <a:ext cx="899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/>
              <a:t>n=23</a:t>
            </a:r>
            <a:endParaRPr lang="sl-SI" dirty="0"/>
          </a:p>
        </p:txBody>
      </p:sp>
      <p:sp>
        <p:nvSpPr>
          <p:cNvPr id="13" name="TextBox 12"/>
          <p:cNvSpPr txBox="1"/>
          <p:nvPr/>
        </p:nvSpPr>
        <p:spPr>
          <a:xfrm>
            <a:off x="270662" y="3525176"/>
            <a:ext cx="8873338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742950" lvl="1" indent="-285750">
              <a:buFont typeface="Arial" charset="0"/>
              <a:buChar char="•"/>
            </a:pPr>
            <a:endParaRPr lang="sl-SI" sz="1600" dirty="0" smtClean="0">
              <a:ea typeface="Times New Roman" charset="0"/>
              <a:cs typeface="Times New Roman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All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3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documents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were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assessed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by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majority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of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respondants</a:t>
            </a:r>
            <a:endParaRPr lang="sl-SI" sz="1600" dirty="0" smtClean="0">
              <a:solidFill>
                <a:schemeClr val="accent1">
                  <a:lumMod val="50000"/>
                </a:schemeClr>
              </a:solidFill>
              <a:ea typeface="Times New Roman" charset="0"/>
              <a:cs typeface="Times New Roman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sl-SI" sz="1600" dirty="0" err="1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All</a:t>
            </a:r>
            <a:r>
              <a:rPr lang="sl-SI" sz="1600" dirty="0" smtClean="0">
                <a:solidFill>
                  <a:schemeClr val="accent1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documents seem to be useful, gratest shares given to the Implementation Manual and CP</a:t>
            </a:r>
          </a:p>
          <a:p>
            <a:pPr lvl="2"/>
            <a:endParaRPr lang="sl-SI" sz="1600" dirty="0">
              <a:solidFill>
                <a:schemeClr val="accent1">
                  <a:lumMod val="50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8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5847"/>
            <a:ext cx="8229600" cy="857250"/>
          </a:xfrm>
        </p:spPr>
        <p:txBody>
          <a:bodyPr/>
          <a:lstStyle/>
          <a:p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Workshops for potential beneficiaries</a:t>
            </a:r>
            <a:endParaRPr lang="sl-SI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sl-SI" dirty="0" smtClean="0"/>
              <a:t>Project development support</a:t>
            </a:r>
            <a:endParaRPr lang="sl-SI" dirty="0"/>
          </a:p>
        </p:txBody>
      </p:sp>
      <p:sp>
        <p:nvSpPr>
          <p:cNvPr id="10" name="TextBox 9"/>
          <p:cNvSpPr txBox="1"/>
          <p:nvPr/>
        </p:nvSpPr>
        <p:spPr>
          <a:xfrm>
            <a:off x="2757586" y="3701512"/>
            <a:ext cx="899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mtClean="0"/>
              <a:t>n=25</a:t>
            </a:r>
            <a:endParaRPr lang="sl-SI" dirty="0"/>
          </a:p>
        </p:txBody>
      </p:sp>
      <p:sp>
        <p:nvSpPr>
          <p:cNvPr id="13" name="TextBox 12"/>
          <p:cNvSpPr txBox="1"/>
          <p:nvPr/>
        </p:nvSpPr>
        <p:spPr>
          <a:xfrm>
            <a:off x="4082590" y="1523407"/>
            <a:ext cx="4596737" cy="32932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Workshop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alreayd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well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implemented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, most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useful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for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beginners</a:t>
            </a:r>
            <a:endParaRPr lang="sl-SI" sz="1600" dirty="0" smtClean="0">
              <a:solidFill>
                <a:schemeClr val="tx2">
                  <a:lumMod val="50000"/>
                </a:schemeClr>
              </a:solidFill>
              <a:ea typeface="Times New Roman" charset="0"/>
              <a:cs typeface="Times New Roman" charset="0"/>
            </a:endParaRPr>
          </a:p>
          <a:p>
            <a:endParaRPr lang="sl-SI" sz="1600" dirty="0">
              <a:solidFill>
                <a:srgbClr val="CD0920"/>
              </a:solidFill>
              <a:ea typeface="Times New Roman" charset="0"/>
              <a:cs typeface="Times New Roman" charset="0"/>
            </a:endParaRPr>
          </a:p>
          <a:p>
            <a:r>
              <a:rPr lang="sl-SI" sz="1600" dirty="0" err="1" smtClean="0">
                <a:solidFill>
                  <a:srgbClr val="CD0920"/>
                </a:solidFill>
                <a:ea typeface="Times New Roman" charset="0"/>
                <a:cs typeface="Times New Roman" charset="0"/>
              </a:rPr>
              <a:t>Respondents</a:t>
            </a:r>
            <a:r>
              <a:rPr lang="sl-SI" sz="1600" dirty="0" smtClean="0">
                <a:solidFill>
                  <a:srgbClr val="CD0920"/>
                </a:solidFill>
                <a:ea typeface="Times New Roman" charset="0"/>
                <a:cs typeface="Times New Roman" charset="0"/>
              </a:rPr>
              <a:t>’ </a:t>
            </a:r>
            <a:r>
              <a:rPr lang="sl-SI" sz="1600" dirty="0" err="1" smtClean="0">
                <a:solidFill>
                  <a:srgbClr val="CD0920"/>
                </a:solidFill>
                <a:ea typeface="Times New Roman" charset="0"/>
                <a:cs typeface="Times New Roman" charset="0"/>
              </a:rPr>
              <a:t>proposals</a:t>
            </a:r>
            <a:r>
              <a:rPr lang="sl-SI" sz="1600" dirty="0" smtClean="0">
                <a:solidFill>
                  <a:srgbClr val="CD0920"/>
                </a:solidFill>
                <a:ea typeface="Times New Roman" charset="0"/>
                <a:cs typeface="Times New Roman" charset="0"/>
              </a:rPr>
              <a:t>:</a:t>
            </a:r>
          </a:p>
          <a:p>
            <a:pPr marL="285750" indent="-285750">
              <a:buFont typeface="Arial" charset="0"/>
              <a:buChar char="•"/>
            </a:pP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Use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workshop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to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support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partnership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creation</a:t>
            </a:r>
            <a:endParaRPr lang="sl-SI" sz="1600" dirty="0" smtClean="0">
              <a:solidFill>
                <a:schemeClr val="tx2">
                  <a:lumMod val="50000"/>
                </a:schemeClr>
              </a:solidFill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Organise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events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at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several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locations</a:t>
            </a:r>
            <a:endParaRPr lang="sl-SI" sz="1600" dirty="0" smtClean="0">
              <a:solidFill>
                <a:schemeClr val="tx2">
                  <a:lumMod val="50000"/>
                </a:schemeClr>
              </a:solidFill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Improve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information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activities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(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e.g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.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use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of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mailing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lists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when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announcing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events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Inform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about</a:t>
            </a:r>
            <a:r>
              <a:rPr lang="sl-SI" sz="1600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legal </a:t>
            </a:r>
            <a:r>
              <a:rPr lang="sl-SI" sz="1600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rights</a:t>
            </a:r>
            <a:endParaRPr lang="sl-SI" sz="1600" dirty="0" smtClean="0">
              <a:solidFill>
                <a:schemeClr val="tx2">
                  <a:lumMod val="50000"/>
                </a:schemeClr>
              </a:solidFill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600" dirty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Allocate sufficient time for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eMS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presentation and make it on a concrete example</a:t>
            </a:r>
          </a:p>
          <a:p>
            <a:pPr marL="285750" indent="-285750">
              <a:buFont typeface="Arial" charset="0"/>
              <a:buChar char="•"/>
            </a:pPr>
            <a:endParaRPr lang="sl-SI" sz="1600" dirty="0" smtClean="0">
              <a:solidFill>
                <a:srgbClr val="CD092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endParaRPr lang="sl-SI" sz="1600" dirty="0">
              <a:solidFill>
                <a:srgbClr val="CD092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8121728"/>
              </p:ext>
            </p:extLst>
          </p:nvPr>
        </p:nvGraphicFramePr>
        <p:xfrm>
          <a:off x="289744" y="1401618"/>
          <a:ext cx="3980793" cy="2853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9142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406" y="727446"/>
            <a:ext cx="8349916" cy="857250"/>
          </a:xfrm>
        </p:spPr>
        <p:txBody>
          <a:bodyPr>
            <a:normAutofit fontScale="90000"/>
          </a:bodyPr>
          <a:lstStyle/>
          <a:p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Support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to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applicants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-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Support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of programme bodies</a:t>
            </a:r>
            <a:endParaRPr lang="sl-SI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1739617"/>
              </p:ext>
            </p:extLst>
          </p:nvPr>
        </p:nvGraphicFramePr>
        <p:xfrm>
          <a:off x="508406" y="1541935"/>
          <a:ext cx="4817060" cy="3040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47995" y="1976046"/>
            <a:ext cx="311627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sl-SI" sz="1600" dirty="0" smtClean="0">
                <a:ea typeface="Times New Roman" charset="0"/>
                <a:cs typeface="Times New Roman" charset="0"/>
              </a:rPr>
              <a:t>JS/Info point was the main programme body contanted by </a:t>
            </a:r>
            <a:r>
              <a:rPr lang="sl-SI" sz="1600" dirty="0" err="1" smtClean="0">
                <a:ea typeface="Times New Roman" charset="0"/>
                <a:cs typeface="Times New Roman" charset="0"/>
              </a:rPr>
              <a:t>the</a:t>
            </a:r>
            <a:r>
              <a:rPr lang="sl-SI" sz="1600" dirty="0" smtClean="0">
                <a:ea typeface="Times New Roman" charset="0"/>
                <a:cs typeface="Times New Roman" charset="0"/>
              </a:rPr>
              <a:t> </a:t>
            </a:r>
            <a:r>
              <a:rPr lang="sl-SI" sz="1600" dirty="0" err="1" smtClean="0">
                <a:ea typeface="Times New Roman" charset="0"/>
                <a:cs typeface="Times New Roman" charset="0"/>
              </a:rPr>
              <a:t>repondents</a:t>
            </a:r>
            <a:endParaRPr lang="sl-SI" sz="1600" dirty="0" smtClean="0">
              <a:ea typeface="Times New Roman" charset="0"/>
              <a:cs typeface="Times New Roman" charset="0"/>
            </a:endParaRPr>
          </a:p>
          <a:p>
            <a:endParaRPr lang="sl-SI" sz="1600" dirty="0" smtClean="0"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l-SI" sz="1600" dirty="0" smtClean="0">
                <a:ea typeface="Times New Roman" charset="0"/>
                <a:cs typeface="Times New Roman" charset="0"/>
              </a:rPr>
              <a:t>Both NAs contacted to a lesser extent</a:t>
            </a:r>
            <a:endParaRPr lang="sl-SI" sz="1600" dirty="0"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endParaRPr lang="sl-SI" sz="1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607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1579" y="649179"/>
            <a:ext cx="8229600" cy="857250"/>
          </a:xfrm>
        </p:spPr>
        <p:txBody>
          <a:bodyPr>
            <a:normAutofit/>
          </a:bodyPr>
          <a:lstStyle/>
          <a:p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Support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to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applicants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PROGRAMME BODIES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7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sl-SI" dirty="0"/>
              <a:t>SUPPORT TO APPLICANTS</a:t>
            </a:r>
          </a:p>
        </p:txBody>
      </p:sp>
      <p:graphicFrame>
        <p:nvGraphicFramePr>
          <p:cNvPr id="7" name="Chart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7604851"/>
              </p:ext>
            </p:extLst>
          </p:nvPr>
        </p:nvGraphicFramePr>
        <p:xfrm>
          <a:off x="4431030" y="1371601"/>
          <a:ext cx="4712970" cy="2979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4673636"/>
              </p:ext>
            </p:extLst>
          </p:nvPr>
        </p:nvGraphicFramePr>
        <p:xfrm>
          <a:off x="0" y="1371601"/>
          <a:ext cx="4578164" cy="2979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87986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737120"/>
            <a:ext cx="8229600" cy="857250"/>
          </a:xfrm>
        </p:spPr>
        <p:txBody>
          <a:bodyPr>
            <a:normAutofit/>
          </a:bodyPr>
          <a:lstStyle/>
          <a:p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Preparing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the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application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form in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the</a:t>
            </a:r>
            <a:r>
              <a:rPr lang="sl-SI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sl-SI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eMS</a:t>
            </a:r>
            <a:endParaRPr lang="en-GB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8</a:t>
            </a:fld>
            <a:endParaRPr lang="en-US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7" name="Chart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6420043"/>
              </p:ext>
            </p:extLst>
          </p:nvPr>
        </p:nvGraphicFramePr>
        <p:xfrm>
          <a:off x="0" y="1533646"/>
          <a:ext cx="3826042" cy="2563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971582"/>
              </p:ext>
            </p:extLst>
          </p:nvPr>
        </p:nvGraphicFramePr>
        <p:xfrm>
          <a:off x="3947727" y="2354930"/>
          <a:ext cx="4511842" cy="2677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Inhaltsplatzhalter 2"/>
          <p:cNvSpPr txBox="1">
            <a:spLocks/>
          </p:cNvSpPr>
          <p:nvPr/>
        </p:nvSpPr>
        <p:spPr>
          <a:xfrm>
            <a:off x="3948567" y="1533646"/>
            <a:ext cx="5387938" cy="821284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6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dirty="0" smtClean="0"/>
              <a:t>Most difficult for respondents was to prepare the </a:t>
            </a:r>
            <a:r>
              <a:rPr lang="en-US" sz="2000" b="1" dirty="0" smtClean="0">
                <a:solidFill>
                  <a:srgbClr val="FF0000"/>
                </a:solidFill>
              </a:rPr>
              <a:t>project budget </a:t>
            </a:r>
            <a:r>
              <a:rPr lang="en-US" sz="2000" dirty="0" smtClean="0"/>
              <a:t>(</a:t>
            </a:r>
            <a:r>
              <a:rPr lang="sl-SI" sz="2000" dirty="0" smtClean="0"/>
              <a:t>71</a:t>
            </a:r>
            <a:r>
              <a:rPr lang="en-US" sz="2000" dirty="0" smtClean="0"/>
              <a:t>%) and </a:t>
            </a:r>
            <a:r>
              <a:rPr lang="en-US" sz="2000" b="1" dirty="0" smtClean="0">
                <a:solidFill>
                  <a:srgbClr val="FF0000"/>
                </a:solidFill>
              </a:rPr>
              <a:t>work plan </a:t>
            </a:r>
            <a:r>
              <a:rPr lang="en-US" sz="2000" dirty="0" smtClean="0"/>
              <a:t>(</a:t>
            </a:r>
            <a:r>
              <a:rPr lang="sl-SI" sz="2000" dirty="0" smtClean="0"/>
              <a:t>29</a:t>
            </a:r>
            <a:r>
              <a:rPr lang="en-US" sz="2000" dirty="0" smtClean="0"/>
              <a:t>%)</a:t>
            </a:r>
            <a:r>
              <a:rPr lang="sl-SI" sz="2000" dirty="0" smtClean="0"/>
              <a:t>.</a:t>
            </a:r>
            <a:endParaRPr lang="en-US" sz="2000" dirty="0" smtClean="0"/>
          </a:p>
          <a:p>
            <a:endParaRPr lang="en-US" sz="2000" dirty="0" smtClean="0"/>
          </a:p>
          <a:p>
            <a:pPr marL="0" indent="0">
              <a:buFont typeface="Arial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94236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0208050"/>
              </p:ext>
            </p:extLst>
          </p:nvPr>
        </p:nvGraphicFramePr>
        <p:xfrm>
          <a:off x="631174" y="820413"/>
          <a:ext cx="6816373" cy="3486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59103" y="4445723"/>
            <a:ext cx="3627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Entering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data in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eMS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was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mainly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the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responsibility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of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LP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or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shared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with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 </a:t>
            </a:r>
            <a:r>
              <a:rPr lang="sl-SI" sz="1400" b="1" dirty="0" err="1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PPs</a:t>
            </a:r>
            <a:r>
              <a:rPr lang="sl-SI" sz="1400" b="1" dirty="0" smtClean="0">
                <a:solidFill>
                  <a:schemeClr val="tx2">
                    <a:lumMod val="50000"/>
                  </a:schemeClr>
                </a:solidFill>
                <a:ea typeface="Times New Roman" charset="0"/>
                <a:cs typeface="Times New Roman" charset="0"/>
              </a:rPr>
              <a:t>.</a:t>
            </a:r>
            <a:endParaRPr lang="sl-SI" sz="1400" b="1" dirty="0">
              <a:solidFill>
                <a:schemeClr val="tx2">
                  <a:lumMod val="50000"/>
                </a:schemeClr>
              </a:solidFill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324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2501</TotalTime>
  <Words>799</Words>
  <Application>Microsoft Office PowerPoint</Application>
  <PresentationFormat>Diaprojekcija na zaslonu (16:9)</PresentationFormat>
  <Paragraphs>145</Paragraphs>
  <Slides>16</Slides>
  <Notes>2</Notes>
  <HiddenSlides>0</HiddenSlides>
  <MMClips>0</MMClips>
  <ScaleCrop>false</ScaleCrop>
  <HeadingPairs>
    <vt:vector size="6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16</vt:i4>
      </vt:variant>
    </vt:vector>
  </HeadingPairs>
  <TitlesOfParts>
    <vt:vector size="23" baseType="lpstr">
      <vt:lpstr>ＭＳ Ｐゴシック</vt:lpstr>
      <vt:lpstr>ＭＳ Ｐゴシック</vt:lpstr>
      <vt:lpstr>Arial</vt:lpstr>
      <vt:lpstr>Calibri</vt:lpstr>
      <vt:lpstr>Open Sans</vt:lpstr>
      <vt:lpstr>Times New Roman</vt:lpstr>
      <vt:lpstr>Office Theme</vt:lpstr>
      <vt:lpstr>for the Lead Partners of  the submitted projects</vt:lpstr>
      <vt:lpstr>Basic data</vt:lpstr>
      <vt:lpstr>PowerPointova predstavitev</vt:lpstr>
      <vt:lpstr>Support to applicants - Usefulness of documents</vt:lpstr>
      <vt:lpstr>Workshops for potential beneficiaries</vt:lpstr>
      <vt:lpstr>Support to applicants - Support of programme bodies</vt:lpstr>
      <vt:lpstr>Support to applicants PROGRAMME BODIES</vt:lpstr>
      <vt:lpstr>Preparing the application form in the eMS</vt:lpstr>
      <vt:lpstr>PowerPointova predstavitev</vt:lpstr>
      <vt:lpstr>Use of simplified cost options</vt:lpstr>
      <vt:lpstr>ASSESSMENT AND SELECTION</vt:lpstr>
      <vt:lpstr>PowerPointova predstavitev</vt:lpstr>
      <vt:lpstr>PowerPointova predstavitev</vt:lpstr>
      <vt:lpstr>E-News and Facebook</vt:lpstr>
      <vt:lpstr>CBC beyond 2020 - Respondent’s comments</vt:lpstr>
      <vt:lpstr>PowerPointova predstavitev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Jasmina Litrop</cp:lastModifiedBy>
  <cp:revision>221</cp:revision>
  <dcterms:created xsi:type="dcterms:W3CDTF">2010-04-12T23:12:02Z</dcterms:created>
  <dcterms:modified xsi:type="dcterms:W3CDTF">2017-07-05T05:23:09Z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