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93455" r:id="rId4"/>
  </p:sldMasterIdLst>
  <p:notesMasterIdLst>
    <p:notesMasterId r:id="rId17"/>
  </p:notesMasterIdLst>
  <p:handoutMasterIdLst>
    <p:handoutMasterId r:id="rId18"/>
  </p:handoutMasterIdLst>
  <p:sldIdLst>
    <p:sldId id="258" r:id="rId5"/>
    <p:sldId id="260" r:id="rId6"/>
    <p:sldId id="271" r:id="rId7"/>
    <p:sldId id="272" r:id="rId8"/>
    <p:sldId id="276" r:id="rId9"/>
    <p:sldId id="268" r:id="rId10"/>
    <p:sldId id="263" r:id="rId11"/>
    <p:sldId id="274" r:id="rId12"/>
    <p:sldId id="273" r:id="rId13"/>
    <p:sldId id="275" r:id="rId14"/>
    <p:sldId id="277" r:id="rId15"/>
    <p:sldId id="265" r:id="rId1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0920"/>
    <a:srgbClr val="3A6546"/>
    <a:srgbClr val="00417D"/>
    <a:srgbClr val="808080"/>
    <a:srgbClr val="A9BAD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rednji slog 2 – poudarek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583" autoAdjust="0"/>
    <p:restoredTop sz="94853" autoAdjust="0"/>
  </p:normalViewPr>
  <p:slideViewPr>
    <p:cSldViewPr snapToGrid="0" snapToObjects="1">
      <p:cViewPr varScale="1">
        <p:scale>
          <a:sx n="111" d="100"/>
          <a:sy n="111" d="100"/>
        </p:scale>
        <p:origin x="102" y="15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530719-2B6D-42ED-8E49-2B856CFE3937}"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sl-SI"/>
        </a:p>
      </dgm:t>
    </dgm:pt>
    <dgm:pt modelId="{BD9D2EA6-F7E0-4CAC-A611-B64E21C601DF}">
      <dgm:prSet phldrT="[besedilo]"/>
      <dgm:spPr/>
      <dgm:t>
        <a:bodyPr/>
        <a:lstStyle/>
        <a:p>
          <a:r>
            <a:rPr lang="sl-SI" b="1" dirty="0" smtClean="0"/>
            <a:t>36 reports submitted </a:t>
          </a:r>
          <a:r>
            <a:rPr lang="sl-SI" dirty="0" smtClean="0"/>
            <a:t>by PPs to FLC</a:t>
          </a:r>
          <a:endParaRPr lang="sl-SI" dirty="0"/>
        </a:p>
      </dgm:t>
    </dgm:pt>
    <dgm:pt modelId="{A74E32CD-FD30-4FD8-B2C3-099454DF33DA}" type="parTrans" cxnId="{6176FE80-E4AC-40B8-B5C8-6895F73E9062}">
      <dgm:prSet/>
      <dgm:spPr/>
      <dgm:t>
        <a:bodyPr/>
        <a:lstStyle/>
        <a:p>
          <a:endParaRPr lang="sl-SI"/>
        </a:p>
      </dgm:t>
    </dgm:pt>
    <dgm:pt modelId="{CE294970-B2CE-4938-B3C7-C7594E9E4292}" type="sibTrans" cxnId="{6176FE80-E4AC-40B8-B5C8-6895F73E9062}">
      <dgm:prSet/>
      <dgm:spPr/>
      <dgm:t>
        <a:bodyPr/>
        <a:lstStyle/>
        <a:p>
          <a:endParaRPr lang="sl-SI"/>
        </a:p>
      </dgm:t>
    </dgm:pt>
    <dgm:pt modelId="{2BD211F7-AE1A-4111-98E8-CDA06AAFF218}">
      <dgm:prSet phldrT="[besedilo]"/>
      <dgm:spPr/>
      <dgm:t>
        <a:bodyPr/>
        <a:lstStyle/>
        <a:p>
          <a:r>
            <a:rPr lang="sl-SI" b="1" dirty="0" smtClean="0"/>
            <a:t>170.144,44 EUR </a:t>
          </a:r>
          <a:r>
            <a:rPr lang="sl-SI" dirty="0" smtClean="0"/>
            <a:t>ERDF funds </a:t>
          </a:r>
          <a:r>
            <a:rPr lang="sl-SI" b="1" dirty="0" smtClean="0"/>
            <a:t>requested by PPs</a:t>
          </a:r>
          <a:endParaRPr lang="sl-SI" b="1" dirty="0"/>
        </a:p>
      </dgm:t>
    </dgm:pt>
    <dgm:pt modelId="{630D4904-E422-4498-9662-9A20EA4A35AE}" type="parTrans" cxnId="{2D0FD808-558A-4323-9199-18DE61ACBC72}">
      <dgm:prSet/>
      <dgm:spPr/>
      <dgm:t>
        <a:bodyPr/>
        <a:lstStyle/>
        <a:p>
          <a:endParaRPr lang="sl-SI"/>
        </a:p>
      </dgm:t>
    </dgm:pt>
    <dgm:pt modelId="{CFA0B496-09DF-413B-B433-CFC56B3D0A6D}" type="sibTrans" cxnId="{2D0FD808-558A-4323-9199-18DE61ACBC72}">
      <dgm:prSet/>
      <dgm:spPr/>
      <dgm:t>
        <a:bodyPr/>
        <a:lstStyle/>
        <a:p>
          <a:endParaRPr lang="sl-SI"/>
        </a:p>
      </dgm:t>
    </dgm:pt>
    <dgm:pt modelId="{AB31D2D8-339E-4E3E-9639-98F6F75C5EEC}">
      <dgm:prSet phldrT="[besedilo]"/>
      <dgm:spPr/>
      <dgm:t>
        <a:bodyPr/>
        <a:lstStyle/>
        <a:p>
          <a:r>
            <a:rPr lang="sl-SI" dirty="0" smtClean="0"/>
            <a:t>19 reports submitted but </a:t>
          </a:r>
          <a:r>
            <a:rPr lang="sl-SI" b="1" dirty="0" smtClean="0"/>
            <a:t>not certified</a:t>
          </a:r>
          <a:endParaRPr lang="sl-SI" b="1" dirty="0"/>
        </a:p>
      </dgm:t>
    </dgm:pt>
    <dgm:pt modelId="{A3F86809-03A6-4094-B4E3-7A3B399D4FEA}" type="parTrans" cxnId="{112D3D23-A3CC-486B-B4FE-AA9BBCF0D82E}">
      <dgm:prSet/>
      <dgm:spPr/>
      <dgm:t>
        <a:bodyPr/>
        <a:lstStyle/>
        <a:p>
          <a:endParaRPr lang="sl-SI"/>
        </a:p>
      </dgm:t>
    </dgm:pt>
    <dgm:pt modelId="{78C9D061-CB6C-48A9-B638-BCC681F89C99}" type="sibTrans" cxnId="{112D3D23-A3CC-486B-B4FE-AA9BBCF0D82E}">
      <dgm:prSet/>
      <dgm:spPr/>
      <dgm:t>
        <a:bodyPr/>
        <a:lstStyle/>
        <a:p>
          <a:endParaRPr lang="sl-SI"/>
        </a:p>
      </dgm:t>
    </dgm:pt>
    <dgm:pt modelId="{63549E44-09E0-401A-B6C7-2F0FEA6AD40E}">
      <dgm:prSet phldrT="[besedilo]"/>
      <dgm:spPr/>
      <dgm:t>
        <a:bodyPr/>
        <a:lstStyle/>
        <a:p>
          <a:r>
            <a:rPr lang="sl-SI" b="1" dirty="0" smtClean="0"/>
            <a:t>7.506,32 EUR ERDF </a:t>
          </a:r>
          <a:r>
            <a:rPr lang="sl-SI" dirty="0" smtClean="0"/>
            <a:t>not certified, expenditure excluded – sitting duck or ineligible</a:t>
          </a:r>
          <a:endParaRPr lang="sl-SI" dirty="0"/>
        </a:p>
      </dgm:t>
    </dgm:pt>
    <dgm:pt modelId="{C536D3FA-BB19-4013-86CE-85D98BA4CE9B}" type="parTrans" cxnId="{25C80D33-7C53-45C5-9B20-A80B815CFA08}">
      <dgm:prSet/>
      <dgm:spPr/>
      <dgm:t>
        <a:bodyPr/>
        <a:lstStyle/>
        <a:p>
          <a:endParaRPr lang="sl-SI"/>
        </a:p>
      </dgm:t>
    </dgm:pt>
    <dgm:pt modelId="{98492D87-8359-483B-BF55-5C5A7F62245A}" type="sibTrans" cxnId="{25C80D33-7C53-45C5-9B20-A80B815CFA08}">
      <dgm:prSet/>
      <dgm:spPr/>
      <dgm:t>
        <a:bodyPr/>
        <a:lstStyle/>
        <a:p>
          <a:endParaRPr lang="sl-SI"/>
        </a:p>
      </dgm:t>
    </dgm:pt>
    <dgm:pt modelId="{4DA9C634-2369-4952-9B3A-FA132392A475}">
      <dgm:prSet phldrT="[besedilo]"/>
      <dgm:spPr/>
      <dgm:t>
        <a:bodyPr/>
        <a:lstStyle/>
        <a:p>
          <a:r>
            <a:rPr lang="sl-SI" b="1" dirty="0" smtClean="0"/>
            <a:t>101.824,26 EUR ERDF </a:t>
          </a:r>
          <a:r>
            <a:rPr lang="sl-SI" dirty="0" smtClean="0"/>
            <a:t>funds certified by FLC</a:t>
          </a:r>
          <a:endParaRPr lang="sl-SI" dirty="0"/>
        </a:p>
      </dgm:t>
    </dgm:pt>
    <dgm:pt modelId="{A5A25B47-D3AE-4F5E-B2DA-A39C65B3C2E3}" type="parTrans" cxnId="{D595382F-23D8-40A3-81A6-3F797D06DD24}">
      <dgm:prSet/>
      <dgm:spPr/>
      <dgm:t>
        <a:bodyPr/>
        <a:lstStyle/>
        <a:p>
          <a:endParaRPr lang="sl-SI"/>
        </a:p>
      </dgm:t>
    </dgm:pt>
    <dgm:pt modelId="{62F40CFB-214E-4CA0-95F5-95AB83377F1D}" type="sibTrans" cxnId="{D595382F-23D8-40A3-81A6-3F797D06DD24}">
      <dgm:prSet/>
      <dgm:spPr/>
      <dgm:t>
        <a:bodyPr/>
        <a:lstStyle/>
        <a:p>
          <a:endParaRPr lang="sl-SI"/>
        </a:p>
      </dgm:t>
    </dgm:pt>
    <dgm:pt modelId="{6728BF49-A9D6-4330-B884-2929B42C970F}">
      <dgm:prSet phldrT="[besedilo]"/>
      <dgm:spPr/>
      <dgm:t>
        <a:bodyPr/>
        <a:lstStyle/>
        <a:p>
          <a:r>
            <a:rPr lang="sl-SI" dirty="0" smtClean="0"/>
            <a:t>5 reports sent to CA</a:t>
          </a:r>
        </a:p>
        <a:p>
          <a:r>
            <a:rPr lang="sl-SI" dirty="0" smtClean="0"/>
            <a:t>1 report by JS</a:t>
          </a:r>
          <a:endParaRPr lang="sl-SI" dirty="0"/>
        </a:p>
      </dgm:t>
    </dgm:pt>
    <dgm:pt modelId="{6C7E545B-E1CB-4FC5-89C4-673BA4932A51}" type="parTrans" cxnId="{BC10455C-4866-4936-82D2-B8363D940DA4}">
      <dgm:prSet/>
      <dgm:spPr/>
      <dgm:t>
        <a:bodyPr/>
        <a:lstStyle/>
        <a:p>
          <a:endParaRPr lang="sl-SI"/>
        </a:p>
      </dgm:t>
    </dgm:pt>
    <dgm:pt modelId="{EA5C4F29-51D8-44B7-94E9-34B708365CA7}" type="sibTrans" cxnId="{BC10455C-4866-4936-82D2-B8363D940DA4}">
      <dgm:prSet/>
      <dgm:spPr/>
      <dgm:t>
        <a:bodyPr/>
        <a:lstStyle/>
        <a:p>
          <a:endParaRPr lang="sl-SI"/>
        </a:p>
      </dgm:t>
    </dgm:pt>
    <dgm:pt modelId="{E43D99BA-E9FB-45AA-8D2F-F55ED58F889C}" type="pres">
      <dgm:prSet presAssocID="{CE530719-2B6D-42ED-8E49-2B856CFE3937}" presName="hierChild1" presStyleCnt="0">
        <dgm:presLayoutVars>
          <dgm:chPref val="1"/>
          <dgm:dir/>
          <dgm:animOne val="branch"/>
          <dgm:animLvl val="lvl"/>
          <dgm:resizeHandles/>
        </dgm:presLayoutVars>
      </dgm:prSet>
      <dgm:spPr/>
      <dgm:t>
        <a:bodyPr/>
        <a:lstStyle/>
        <a:p>
          <a:endParaRPr lang="sl-SI"/>
        </a:p>
      </dgm:t>
    </dgm:pt>
    <dgm:pt modelId="{66BFA46C-F65D-4D31-A691-7B0062F1915E}" type="pres">
      <dgm:prSet presAssocID="{BD9D2EA6-F7E0-4CAC-A611-B64E21C601DF}" presName="hierRoot1" presStyleCnt="0"/>
      <dgm:spPr/>
    </dgm:pt>
    <dgm:pt modelId="{155F3D24-BE02-40B8-AF96-2CAD9D00381A}" type="pres">
      <dgm:prSet presAssocID="{BD9D2EA6-F7E0-4CAC-A611-B64E21C601DF}" presName="composite" presStyleCnt="0"/>
      <dgm:spPr/>
    </dgm:pt>
    <dgm:pt modelId="{351272EC-0B8E-4B95-8D28-C871EEB86BFD}" type="pres">
      <dgm:prSet presAssocID="{BD9D2EA6-F7E0-4CAC-A611-B64E21C601DF}" presName="background" presStyleLbl="node0" presStyleIdx="0" presStyleCnt="1"/>
      <dgm:spPr/>
    </dgm:pt>
    <dgm:pt modelId="{4E5C285A-744E-4D5C-899D-8065FD748A61}" type="pres">
      <dgm:prSet presAssocID="{BD9D2EA6-F7E0-4CAC-A611-B64E21C601DF}" presName="text" presStyleLbl="fgAcc0" presStyleIdx="0" presStyleCnt="1">
        <dgm:presLayoutVars>
          <dgm:chPref val="3"/>
        </dgm:presLayoutVars>
      </dgm:prSet>
      <dgm:spPr/>
      <dgm:t>
        <a:bodyPr/>
        <a:lstStyle/>
        <a:p>
          <a:endParaRPr lang="sl-SI"/>
        </a:p>
      </dgm:t>
    </dgm:pt>
    <dgm:pt modelId="{BD15FB9F-FD79-48F2-B2FF-A84E48B10809}" type="pres">
      <dgm:prSet presAssocID="{BD9D2EA6-F7E0-4CAC-A611-B64E21C601DF}" presName="hierChild2" presStyleCnt="0"/>
      <dgm:spPr/>
    </dgm:pt>
    <dgm:pt modelId="{7B854DFB-E355-4F36-89C3-08F4DDD2EE07}" type="pres">
      <dgm:prSet presAssocID="{630D4904-E422-4498-9662-9A20EA4A35AE}" presName="Name10" presStyleLbl="parChTrans1D2" presStyleIdx="0" presStyleCnt="2"/>
      <dgm:spPr/>
      <dgm:t>
        <a:bodyPr/>
        <a:lstStyle/>
        <a:p>
          <a:endParaRPr lang="sl-SI"/>
        </a:p>
      </dgm:t>
    </dgm:pt>
    <dgm:pt modelId="{EE093FC2-20D9-405F-8D36-6A1905D327E6}" type="pres">
      <dgm:prSet presAssocID="{2BD211F7-AE1A-4111-98E8-CDA06AAFF218}" presName="hierRoot2" presStyleCnt="0"/>
      <dgm:spPr/>
    </dgm:pt>
    <dgm:pt modelId="{7C1F1E88-7992-4E6E-8D65-AD5DA9AC9020}" type="pres">
      <dgm:prSet presAssocID="{2BD211F7-AE1A-4111-98E8-CDA06AAFF218}" presName="composite2" presStyleCnt="0"/>
      <dgm:spPr/>
    </dgm:pt>
    <dgm:pt modelId="{0F5AF818-7558-451B-AA84-B7DE023AE8F8}" type="pres">
      <dgm:prSet presAssocID="{2BD211F7-AE1A-4111-98E8-CDA06AAFF218}" presName="background2" presStyleLbl="node2" presStyleIdx="0" presStyleCnt="2"/>
      <dgm:spPr/>
    </dgm:pt>
    <dgm:pt modelId="{63672ACF-B301-44C3-B2A4-2D82B85112F9}" type="pres">
      <dgm:prSet presAssocID="{2BD211F7-AE1A-4111-98E8-CDA06AAFF218}" presName="text2" presStyleLbl="fgAcc2" presStyleIdx="0" presStyleCnt="2">
        <dgm:presLayoutVars>
          <dgm:chPref val="3"/>
        </dgm:presLayoutVars>
      </dgm:prSet>
      <dgm:spPr/>
      <dgm:t>
        <a:bodyPr/>
        <a:lstStyle/>
        <a:p>
          <a:endParaRPr lang="sl-SI"/>
        </a:p>
      </dgm:t>
    </dgm:pt>
    <dgm:pt modelId="{84E3D7B5-E23B-40C9-871C-F43B2E4FD7BF}" type="pres">
      <dgm:prSet presAssocID="{2BD211F7-AE1A-4111-98E8-CDA06AAFF218}" presName="hierChild3" presStyleCnt="0"/>
      <dgm:spPr/>
    </dgm:pt>
    <dgm:pt modelId="{1EFD8E54-D588-4B49-96BE-C430DD61A022}" type="pres">
      <dgm:prSet presAssocID="{A3F86809-03A6-4094-B4E3-7A3B399D4FEA}" presName="Name17" presStyleLbl="parChTrans1D3" presStyleIdx="0" presStyleCnt="3"/>
      <dgm:spPr/>
      <dgm:t>
        <a:bodyPr/>
        <a:lstStyle/>
        <a:p>
          <a:endParaRPr lang="sl-SI"/>
        </a:p>
      </dgm:t>
    </dgm:pt>
    <dgm:pt modelId="{724EF752-28A7-4405-B4A9-72F76E6AD48E}" type="pres">
      <dgm:prSet presAssocID="{AB31D2D8-339E-4E3E-9639-98F6F75C5EEC}" presName="hierRoot3" presStyleCnt="0"/>
      <dgm:spPr/>
    </dgm:pt>
    <dgm:pt modelId="{ED99BB5A-3FA9-4B34-A3F0-09044714C740}" type="pres">
      <dgm:prSet presAssocID="{AB31D2D8-339E-4E3E-9639-98F6F75C5EEC}" presName="composite3" presStyleCnt="0"/>
      <dgm:spPr/>
    </dgm:pt>
    <dgm:pt modelId="{637E212D-12F5-49E6-A79C-3CD7027071AB}" type="pres">
      <dgm:prSet presAssocID="{AB31D2D8-339E-4E3E-9639-98F6F75C5EEC}" presName="background3" presStyleLbl="node3" presStyleIdx="0" presStyleCnt="3"/>
      <dgm:spPr/>
    </dgm:pt>
    <dgm:pt modelId="{3EE552F0-3F92-450F-BBDF-477019C0AAD7}" type="pres">
      <dgm:prSet presAssocID="{AB31D2D8-339E-4E3E-9639-98F6F75C5EEC}" presName="text3" presStyleLbl="fgAcc3" presStyleIdx="0" presStyleCnt="3">
        <dgm:presLayoutVars>
          <dgm:chPref val="3"/>
        </dgm:presLayoutVars>
      </dgm:prSet>
      <dgm:spPr/>
      <dgm:t>
        <a:bodyPr/>
        <a:lstStyle/>
        <a:p>
          <a:endParaRPr lang="sl-SI"/>
        </a:p>
      </dgm:t>
    </dgm:pt>
    <dgm:pt modelId="{27B63C39-CE52-41FB-BE57-F1D327F52A94}" type="pres">
      <dgm:prSet presAssocID="{AB31D2D8-339E-4E3E-9639-98F6F75C5EEC}" presName="hierChild4" presStyleCnt="0"/>
      <dgm:spPr/>
    </dgm:pt>
    <dgm:pt modelId="{11D6DC6B-E34D-43C3-98C3-983CA5324708}" type="pres">
      <dgm:prSet presAssocID="{C536D3FA-BB19-4013-86CE-85D98BA4CE9B}" presName="Name17" presStyleLbl="parChTrans1D3" presStyleIdx="1" presStyleCnt="3"/>
      <dgm:spPr/>
      <dgm:t>
        <a:bodyPr/>
        <a:lstStyle/>
        <a:p>
          <a:endParaRPr lang="sl-SI"/>
        </a:p>
      </dgm:t>
    </dgm:pt>
    <dgm:pt modelId="{F711D8D6-FB62-4947-B56D-5B3C551828F3}" type="pres">
      <dgm:prSet presAssocID="{63549E44-09E0-401A-B6C7-2F0FEA6AD40E}" presName="hierRoot3" presStyleCnt="0"/>
      <dgm:spPr/>
    </dgm:pt>
    <dgm:pt modelId="{D41255F1-C62E-484A-9779-6BB627964FDD}" type="pres">
      <dgm:prSet presAssocID="{63549E44-09E0-401A-B6C7-2F0FEA6AD40E}" presName="composite3" presStyleCnt="0"/>
      <dgm:spPr/>
    </dgm:pt>
    <dgm:pt modelId="{2085F915-E14D-49BC-9C89-987002DDDDEC}" type="pres">
      <dgm:prSet presAssocID="{63549E44-09E0-401A-B6C7-2F0FEA6AD40E}" presName="background3" presStyleLbl="node3" presStyleIdx="1" presStyleCnt="3"/>
      <dgm:spPr/>
    </dgm:pt>
    <dgm:pt modelId="{048073E3-1337-4671-A614-FAB87E55BD07}" type="pres">
      <dgm:prSet presAssocID="{63549E44-09E0-401A-B6C7-2F0FEA6AD40E}" presName="text3" presStyleLbl="fgAcc3" presStyleIdx="1" presStyleCnt="3">
        <dgm:presLayoutVars>
          <dgm:chPref val="3"/>
        </dgm:presLayoutVars>
      </dgm:prSet>
      <dgm:spPr/>
      <dgm:t>
        <a:bodyPr/>
        <a:lstStyle/>
        <a:p>
          <a:endParaRPr lang="sl-SI"/>
        </a:p>
      </dgm:t>
    </dgm:pt>
    <dgm:pt modelId="{4BEB4E08-9B2D-4961-A007-3313DA28DE88}" type="pres">
      <dgm:prSet presAssocID="{63549E44-09E0-401A-B6C7-2F0FEA6AD40E}" presName="hierChild4" presStyleCnt="0"/>
      <dgm:spPr/>
    </dgm:pt>
    <dgm:pt modelId="{B6B0D7BF-1D20-4A87-87B1-110AF4A58650}" type="pres">
      <dgm:prSet presAssocID="{A5A25B47-D3AE-4F5E-B2DA-A39C65B3C2E3}" presName="Name10" presStyleLbl="parChTrans1D2" presStyleIdx="1" presStyleCnt="2"/>
      <dgm:spPr/>
      <dgm:t>
        <a:bodyPr/>
        <a:lstStyle/>
        <a:p>
          <a:endParaRPr lang="sl-SI"/>
        </a:p>
      </dgm:t>
    </dgm:pt>
    <dgm:pt modelId="{A6901904-ABDB-40B1-8A13-273C08EE465D}" type="pres">
      <dgm:prSet presAssocID="{4DA9C634-2369-4952-9B3A-FA132392A475}" presName="hierRoot2" presStyleCnt="0"/>
      <dgm:spPr/>
    </dgm:pt>
    <dgm:pt modelId="{4FB26C4A-ABC7-4781-8AC6-CDAE0BA9A5C4}" type="pres">
      <dgm:prSet presAssocID="{4DA9C634-2369-4952-9B3A-FA132392A475}" presName="composite2" presStyleCnt="0"/>
      <dgm:spPr/>
    </dgm:pt>
    <dgm:pt modelId="{56B23743-9E18-4148-B722-186048F59459}" type="pres">
      <dgm:prSet presAssocID="{4DA9C634-2369-4952-9B3A-FA132392A475}" presName="background2" presStyleLbl="node2" presStyleIdx="1" presStyleCnt="2"/>
      <dgm:spPr/>
    </dgm:pt>
    <dgm:pt modelId="{3B69D369-4B05-4286-BF37-5CD01303743E}" type="pres">
      <dgm:prSet presAssocID="{4DA9C634-2369-4952-9B3A-FA132392A475}" presName="text2" presStyleLbl="fgAcc2" presStyleIdx="1" presStyleCnt="2">
        <dgm:presLayoutVars>
          <dgm:chPref val="3"/>
        </dgm:presLayoutVars>
      </dgm:prSet>
      <dgm:spPr/>
      <dgm:t>
        <a:bodyPr/>
        <a:lstStyle/>
        <a:p>
          <a:endParaRPr lang="sl-SI"/>
        </a:p>
      </dgm:t>
    </dgm:pt>
    <dgm:pt modelId="{88A883A1-9B77-4ED4-8BA5-509BBC9C6337}" type="pres">
      <dgm:prSet presAssocID="{4DA9C634-2369-4952-9B3A-FA132392A475}" presName="hierChild3" presStyleCnt="0"/>
      <dgm:spPr/>
    </dgm:pt>
    <dgm:pt modelId="{68B712AE-2C21-4221-96C7-956956DFEBB7}" type="pres">
      <dgm:prSet presAssocID="{6C7E545B-E1CB-4FC5-89C4-673BA4932A51}" presName="Name17" presStyleLbl="parChTrans1D3" presStyleIdx="2" presStyleCnt="3"/>
      <dgm:spPr/>
      <dgm:t>
        <a:bodyPr/>
        <a:lstStyle/>
        <a:p>
          <a:endParaRPr lang="sl-SI"/>
        </a:p>
      </dgm:t>
    </dgm:pt>
    <dgm:pt modelId="{9D1D2190-708F-48F6-88F9-E563D169A89E}" type="pres">
      <dgm:prSet presAssocID="{6728BF49-A9D6-4330-B884-2929B42C970F}" presName="hierRoot3" presStyleCnt="0"/>
      <dgm:spPr/>
    </dgm:pt>
    <dgm:pt modelId="{2AC206DB-A2D0-4EF8-BD6E-43AF889194AD}" type="pres">
      <dgm:prSet presAssocID="{6728BF49-A9D6-4330-B884-2929B42C970F}" presName="composite3" presStyleCnt="0"/>
      <dgm:spPr/>
    </dgm:pt>
    <dgm:pt modelId="{E5DCE163-44C4-4A7E-89B6-AF0069382B6B}" type="pres">
      <dgm:prSet presAssocID="{6728BF49-A9D6-4330-B884-2929B42C970F}" presName="background3" presStyleLbl="node3" presStyleIdx="2" presStyleCnt="3"/>
      <dgm:spPr/>
    </dgm:pt>
    <dgm:pt modelId="{E7A4AEEC-F852-4A52-85A5-58FEEF46F60D}" type="pres">
      <dgm:prSet presAssocID="{6728BF49-A9D6-4330-B884-2929B42C970F}" presName="text3" presStyleLbl="fgAcc3" presStyleIdx="2" presStyleCnt="3">
        <dgm:presLayoutVars>
          <dgm:chPref val="3"/>
        </dgm:presLayoutVars>
      </dgm:prSet>
      <dgm:spPr/>
      <dgm:t>
        <a:bodyPr/>
        <a:lstStyle/>
        <a:p>
          <a:endParaRPr lang="sl-SI"/>
        </a:p>
      </dgm:t>
    </dgm:pt>
    <dgm:pt modelId="{E22090BF-A43C-4F33-9A71-7CDCF48C5DD8}" type="pres">
      <dgm:prSet presAssocID="{6728BF49-A9D6-4330-B884-2929B42C970F}" presName="hierChild4" presStyleCnt="0"/>
      <dgm:spPr/>
    </dgm:pt>
  </dgm:ptLst>
  <dgm:cxnLst>
    <dgm:cxn modelId="{53DE4F49-4486-4FC4-92FE-F95C1A3F8CBC}" type="presOf" srcId="{AB31D2D8-339E-4E3E-9639-98F6F75C5EEC}" destId="{3EE552F0-3F92-450F-BBDF-477019C0AAD7}" srcOrd="0" destOrd="0" presId="urn:microsoft.com/office/officeart/2005/8/layout/hierarchy1"/>
    <dgm:cxn modelId="{F2E34EFB-6917-4959-9D25-C78CC3A7378C}" type="presOf" srcId="{A5A25B47-D3AE-4F5E-B2DA-A39C65B3C2E3}" destId="{B6B0D7BF-1D20-4A87-87B1-110AF4A58650}" srcOrd="0" destOrd="0" presId="urn:microsoft.com/office/officeart/2005/8/layout/hierarchy1"/>
    <dgm:cxn modelId="{112D3D23-A3CC-486B-B4FE-AA9BBCF0D82E}" srcId="{2BD211F7-AE1A-4111-98E8-CDA06AAFF218}" destId="{AB31D2D8-339E-4E3E-9639-98F6F75C5EEC}" srcOrd="0" destOrd="0" parTransId="{A3F86809-03A6-4094-B4E3-7A3B399D4FEA}" sibTransId="{78C9D061-CB6C-48A9-B638-BCC681F89C99}"/>
    <dgm:cxn modelId="{0B834C30-8707-479A-A168-3BE2691D1652}" type="presOf" srcId="{6C7E545B-E1CB-4FC5-89C4-673BA4932A51}" destId="{68B712AE-2C21-4221-96C7-956956DFEBB7}" srcOrd="0" destOrd="0" presId="urn:microsoft.com/office/officeart/2005/8/layout/hierarchy1"/>
    <dgm:cxn modelId="{25C80D33-7C53-45C5-9B20-A80B815CFA08}" srcId="{2BD211F7-AE1A-4111-98E8-CDA06AAFF218}" destId="{63549E44-09E0-401A-B6C7-2F0FEA6AD40E}" srcOrd="1" destOrd="0" parTransId="{C536D3FA-BB19-4013-86CE-85D98BA4CE9B}" sibTransId="{98492D87-8359-483B-BF55-5C5A7F62245A}"/>
    <dgm:cxn modelId="{43945657-13AE-4B7A-9FB7-0A036D8F4331}" type="presOf" srcId="{63549E44-09E0-401A-B6C7-2F0FEA6AD40E}" destId="{048073E3-1337-4671-A614-FAB87E55BD07}" srcOrd="0" destOrd="0" presId="urn:microsoft.com/office/officeart/2005/8/layout/hierarchy1"/>
    <dgm:cxn modelId="{E4346B04-53C0-4A21-9916-4D3B295A9EA7}" type="presOf" srcId="{2BD211F7-AE1A-4111-98E8-CDA06AAFF218}" destId="{63672ACF-B301-44C3-B2A4-2D82B85112F9}" srcOrd="0" destOrd="0" presId="urn:microsoft.com/office/officeart/2005/8/layout/hierarchy1"/>
    <dgm:cxn modelId="{2D0FD808-558A-4323-9199-18DE61ACBC72}" srcId="{BD9D2EA6-F7E0-4CAC-A611-B64E21C601DF}" destId="{2BD211F7-AE1A-4111-98E8-CDA06AAFF218}" srcOrd="0" destOrd="0" parTransId="{630D4904-E422-4498-9662-9A20EA4A35AE}" sibTransId="{CFA0B496-09DF-413B-B433-CFC56B3D0A6D}"/>
    <dgm:cxn modelId="{06A8C502-F9FF-4223-9E43-14CAD632F981}" type="presOf" srcId="{C536D3FA-BB19-4013-86CE-85D98BA4CE9B}" destId="{11D6DC6B-E34D-43C3-98C3-983CA5324708}" srcOrd="0" destOrd="0" presId="urn:microsoft.com/office/officeart/2005/8/layout/hierarchy1"/>
    <dgm:cxn modelId="{BC10455C-4866-4936-82D2-B8363D940DA4}" srcId="{4DA9C634-2369-4952-9B3A-FA132392A475}" destId="{6728BF49-A9D6-4330-B884-2929B42C970F}" srcOrd="0" destOrd="0" parTransId="{6C7E545B-E1CB-4FC5-89C4-673BA4932A51}" sibTransId="{EA5C4F29-51D8-44B7-94E9-34B708365CA7}"/>
    <dgm:cxn modelId="{8E53CF77-3C12-45FD-B812-9A3BDEE90622}" type="presOf" srcId="{BD9D2EA6-F7E0-4CAC-A611-B64E21C601DF}" destId="{4E5C285A-744E-4D5C-899D-8065FD748A61}" srcOrd="0" destOrd="0" presId="urn:microsoft.com/office/officeart/2005/8/layout/hierarchy1"/>
    <dgm:cxn modelId="{1FC12275-FD26-4D23-8422-B42F9D321D1A}" type="presOf" srcId="{4DA9C634-2369-4952-9B3A-FA132392A475}" destId="{3B69D369-4B05-4286-BF37-5CD01303743E}" srcOrd="0" destOrd="0" presId="urn:microsoft.com/office/officeart/2005/8/layout/hierarchy1"/>
    <dgm:cxn modelId="{EB3197EA-04DF-42C5-8A17-220E4A1FAB78}" type="presOf" srcId="{A3F86809-03A6-4094-B4E3-7A3B399D4FEA}" destId="{1EFD8E54-D588-4B49-96BE-C430DD61A022}" srcOrd="0" destOrd="0" presId="urn:microsoft.com/office/officeart/2005/8/layout/hierarchy1"/>
    <dgm:cxn modelId="{AF867B32-AE23-41FE-95AD-99E63837DFE7}" type="presOf" srcId="{630D4904-E422-4498-9662-9A20EA4A35AE}" destId="{7B854DFB-E355-4F36-89C3-08F4DDD2EE07}" srcOrd="0" destOrd="0" presId="urn:microsoft.com/office/officeart/2005/8/layout/hierarchy1"/>
    <dgm:cxn modelId="{6176FE80-E4AC-40B8-B5C8-6895F73E9062}" srcId="{CE530719-2B6D-42ED-8E49-2B856CFE3937}" destId="{BD9D2EA6-F7E0-4CAC-A611-B64E21C601DF}" srcOrd="0" destOrd="0" parTransId="{A74E32CD-FD30-4FD8-B2C3-099454DF33DA}" sibTransId="{CE294970-B2CE-4938-B3C7-C7594E9E4292}"/>
    <dgm:cxn modelId="{F3415932-F1F9-438B-9480-004086E35A79}" type="presOf" srcId="{CE530719-2B6D-42ED-8E49-2B856CFE3937}" destId="{E43D99BA-E9FB-45AA-8D2F-F55ED58F889C}" srcOrd="0" destOrd="0" presId="urn:microsoft.com/office/officeart/2005/8/layout/hierarchy1"/>
    <dgm:cxn modelId="{23C5BF14-4584-4E9B-83D6-B13F97CCBCC5}" type="presOf" srcId="{6728BF49-A9D6-4330-B884-2929B42C970F}" destId="{E7A4AEEC-F852-4A52-85A5-58FEEF46F60D}" srcOrd="0" destOrd="0" presId="urn:microsoft.com/office/officeart/2005/8/layout/hierarchy1"/>
    <dgm:cxn modelId="{D595382F-23D8-40A3-81A6-3F797D06DD24}" srcId="{BD9D2EA6-F7E0-4CAC-A611-B64E21C601DF}" destId="{4DA9C634-2369-4952-9B3A-FA132392A475}" srcOrd="1" destOrd="0" parTransId="{A5A25B47-D3AE-4F5E-B2DA-A39C65B3C2E3}" sibTransId="{62F40CFB-214E-4CA0-95F5-95AB83377F1D}"/>
    <dgm:cxn modelId="{B92D81B3-5CA0-4C87-977E-40A40A70AA21}" type="presParOf" srcId="{E43D99BA-E9FB-45AA-8D2F-F55ED58F889C}" destId="{66BFA46C-F65D-4D31-A691-7B0062F1915E}" srcOrd="0" destOrd="0" presId="urn:microsoft.com/office/officeart/2005/8/layout/hierarchy1"/>
    <dgm:cxn modelId="{46A8EE18-7B31-4D6C-96F1-F950E95F105C}" type="presParOf" srcId="{66BFA46C-F65D-4D31-A691-7B0062F1915E}" destId="{155F3D24-BE02-40B8-AF96-2CAD9D00381A}" srcOrd="0" destOrd="0" presId="urn:microsoft.com/office/officeart/2005/8/layout/hierarchy1"/>
    <dgm:cxn modelId="{DD2A4A84-9C1B-40D9-8AFD-0ED8298447C9}" type="presParOf" srcId="{155F3D24-BE02-40B8-AF96-2CAD9D00381A}" destId="{351272EC-0B8E-4B95-8D28-C871EEB86BFD}" srcOrd="0" destOrd="0" presId="urn:microsoft.com/office/officeart/2005/8/layout/hierarchy1"/>
    <dgm:cxn modelId="{9EF28D8E-3C09-4095-86AF-43E0628902A3}" type="presParOf" srcId="{155F3D24-BE02-40B8-AF96-2CAD9D00381A}" destId="{4E5C285A-744E-4D5C-899D-8065FD748A61}" srcOrd="1" destOrd="0" presId="urn:microsoft.com/office/officeart/2005/8/layout/hierarchy1"/>
    <dgm:cxn modelId="{E2F48646-1BFB-49BF-BF98-AE7EBB015AD4}" type="presParOf" srcId="{66BFA46C-F65D-4D31-A691-7B0062F1915E}" destId="{BD15FB9F-FD79-48F2-B2FF-A84E48B10809}" srcOrd="1" destOrd="0" presId="urn:microsoft.com/office/officeart/2005/8/layout/hierarchy1"/>
    <dgm:cxn modelId="{93D61013-5042-40B0-8BEF-B258C3FD9F2C}" type="presParOf" srcId="{BD15FB9F-FD79-48F2-B2FF-A84E48B10809}" destId="{7B854DFB-E355-4F36-89C3-08F4DDD2EE07}" srcOrd="0" destOrd="0" presId="urn:microsoft.com/office/officeart/2005/8/layout/hierarchy1"/>
    <dgm:cxn modelId="{34FEC9EF-290D-430F-9608-37F0AC752B5D}" type="presParOf" srcId="{BD15FB9F-FD79-48F2-B2FF-A84E48B10809}" destId="{EE093FC2-20D9-405F-8D36-6A1905D327E6}" srcOrd="1" destOrd="0" presId="urn:microsoft.com/office/officeart/2005/8/layout/hierarchy1"/>
    <dgm:cxn modelId="{A99D818A-5CE5-448C-BF1F-827304434867}" type="presParOf" srcId="{EE093FC2-20D9-405F-8D36-6A1905D327E6}" destId="{7C1F1E88-7992-4E6E-8D65-AD5DA9AC9020}" srcOrd="0" destOrd="0" presId="urn:microsoft.com/office/officeart/2005/8/layout/hierarchy1"/>
    <dgm:cxn modelId="{50B536EA-9505-4192-A908-3B0D8148EFE4}" type="presParOf" srcId="{7C1F1E88-7992-4E6E-8D65-AD5DA9AC9020}" destId="{0F5AF818-7558-451B-AA84-B7DE023AE8F8}" srcOrd="0" destOrd="0" presId="urn:microsoft.com/office/officeart/2005/8/layout/hierarchy1"/>
    <dgm:cxn modelId="{0AAC7631-BF25-41B3-BD14-A01D00B18294}" type="presParOf" srcId="{7C1F1E88-7992-4E6E-8D65-AD5DA9AC9020}" destId="{63672ACF-B301-44C3-B2A4-2D82B85112F9}" srcOrd="1" destOrd="0" presId="urn:microsoft.com/office/officeart/2005/8/layout/hierarchy1"/>
    <dgm:cxn modelId="{70D17927-CC2A-4B0D-BCF5-B1D75FA6C6D3}" type="presParOf" srcId="{EE093FC2-20D9-405F-8D36-6A1905D327E6}" destId="{84E3D7B5-E23B-40C9-871C-F43B2E4FD7BF}" srcOrd="1" destOrd="0" presId="urn:microsoft.com/office/officeart/2005/8/layout/hierarchy1"/>
    <dgm:cxn modelId="{5E9B9532-1013-42DF-BBF0-BDF1030DDAC8}" type="presParOf" srcId="{84E3D7B5-E23B-40C9-871C-F43B2E4FD7BF}" destId="{1EFD8E54-D588-4B49-96BE-C430DD61A022}" srcOrd="0" destOrd="0" presId="urn:microsoft.com/office/officeart/2005/8/layout/hierarchy1"/>
    <dgm:cxn modelId="{4FE75408-A637-46F7-A218-00D93FF9E41A}" type="presParOf" srcId="{84E3D7B5-E23B-40C9-871C-F43B2E4FD7BF}" destId="{724EF752-28A7-4405-B4A9-72F76E6AD48E}" srcOrd="1" destOrd="0" presId="urn:microsoft.com/office/officeart/2005/8/layout/hierarchy1"/>
    <dgm:cxn modelId="{CC2BCCD2-50A0-4003-A25F-4239DF9B2213}" type="presParOf" srcId="{724EF752-28A7-4405-B4A9-72F76E6AD48E}" destId="{ED99BB5A-3FA9-4B34-A3F0-09044714C740}" srcOrd="0" destOrd="0" presId="urn:microsoft.com/office/officeart/2005/8/layout/hierarchy1"/>
    <dgm:cxn modelId="{89A41A63-FA11-4893-87DE-81387C59D6B5}" type="presParOf" srcId="{ED99BB5A-3FA9-4B34-A3F0-09044714C740}" destId="{637E212D-12F5-49E6-A79C-3CD7027071AB}" srcOrd="0" destOrd="0" presId="urn:microsoft.com/office/officeart/2005/8/layout/hierarchy1"/>
    <dgm:cxn modelId="{F70768E0-E471-4A0E-A859-9A7AE916F0AA}" type="presParOf" srcId="{ED99BB5A-3FA9-4B34-A3F0-09044714C740}" destId="{3EE552F0-3F92-450F-BBDF-477019C0AAD7}" srcOrd="1" destOrd="0" presId="urn:microsoft.com/office/officeart/2005/8/layout/hierarchy1"/>
    <dgm:cxn modelId="{9EC97756-DCD9-46BD-BD93-CC93C3C2B070}" type="presParOf" srcId="{724EF752-28A7-4405-B4A9-72F76E6AD48E}" destId="{27B63C39-CE52-41FB-BE57-F1D327F52A94}" srcOrd="1" destOrd="0" presId="urn:microsoft.com/office/officeart/2005/8/layout/hierarchy1"/>
    <dgm:cxn modelId="{A7FFC5FB-6B26-4B72-ABCE-B8BA77687A50}" type="presParOf" srcId="{84E3D7B5-E23B-40C9-871C-F43B2E4FD7BF}" destId="{11D6DC6B-E34D-43C3-98C3-983CA5324708}" srcOrd="2" destOrd="0" presId="urn:microsoft.com/office/officeart/2005/8/layout/hierarchy1"/>
    <dgm:cxn modelId="{01D6DA9F-5EEC-4B99-9B0E-2B9E3E6DC3DB}" type="presParOf" srcId="{84E3D7B5-E23B-40C9-871C-F43B2E4FD7BF}" destId="{F711D8D6-FB62-4947-B56D-5B3C551828F3}" srcOrd="3" destOrd="0" presId="urn:microsoft.com/office/officeart/2005/8/layout/hierarchy1"/>
    <dgm:cxn modelId="{6568FE11-3C1A-4248-B40F-D400E2E1AE78}" type="presParOf" srcId="{F711D8D6-FB62-4947-B56D-5B3C551828F3}" destId="{D41255F1-C62E-484A-9779-6BB627964FDD}" srcOrd="0" destOrd="0" presId="urn:microsoft.com/office/officeart/2005/8/layout/hierarchy1"/>
    <dgm:cxn modelId="{79ED831D-11B6-4993-895F-87EE5DE12A67}" type="presParOf" srcId="{D41255F1-C62E-484A-9779-6BB627964FDD}" destId="{2085F915-E14D-49BC-9C89-987002DDDDEC}" srcOrd="0" destOrd="0" presId="urn:microsoft.com/office/officeart/2005/8/layout/hierarchy1"/>
    <dgm:cxn modelId="{9A5577DB-A749-4069-A447-85AF2688BE9E}" type="presParOf" srcId="{D41255F1-C62E-484A-9779-6BB627964FDD}" destId="{048073E3-1337-4671-A614-FAB87E55BD07}" srcOrd="1" destOrd="0" presId="urn:microsoft.com/office/officeart/2005/8/layout/hierarchy1"/>
    <dgm:cxn modelId="{0B733E16-5771-409B-B96A-A3BCABE37D9D}" type="presParOf" srcId="{F711D8D6-FB62-4947-B56D-5B3C551828F3}" destId="{4BEB4E08-9B2D-4961-A007-3313DA28DE88}" srcOrd="1" destOrd="0" presId="urn:microsoft.com/office/officeart/2005/8/layout/hierarchy1"/>
    <dgm:cxn modelId="{8ED7BEF0-4234-4B1A-A7E2-F2718FDB4A03}" type="presParOf" srcId="{BD15FB9F-FD79-48F2-B2FF-A84E48B10809}" destId="{B6B0D7BF-1D20-4A87-87B1-110AF4A58650}" srcOrd="2" destOrd="0" presId="urn:microsoft.com/office/officeart/2005/8/layout/hierarchy1"/>
    <dgm:cxn modelId="{7CF879F1-7CDD-4E6A-A8D4-19A40C5F12A9}" type="presParOf" srcId="{BD15FB9F-FD79-48F2-B2FF-A84E48B10809}" destId="{A6901904-ABDB-40B1-8A13-273C08EE465D}" srcOrd="3" destOrd="0" presId="urn:microsoft.com/office/officeart/2005/8/layout/hierarchy1"/>
    <dgm:cxn modelId="{965ECF28-7067-46A7-B6EF-41B68F8CA3EB}" type="presParOf" srcId="{A6901904-ABDB-40B1-8A13-273C08EE465D}" destId="{4FB26C4A-ABC7-4781-8AC6-CDAE0BA9A5C4}" srcOrd="0" destOrd="0" presId="urn:microsoft.com/office/officeart/2005/8/layout/hierarchy1"/>
    <dgm:cxn modelId="{F72FEFC8-D748-4B92-842D-B9E197694806}" type="presParOf" srcId="{4FB26C4A-ABC7-4781-8AC6-CDAE0BA9A5C4}" destId="{56B23743-9E18-4148-B722-186048F59459}" srcOrd="0" destOrd="0" presId="urn:microsoft.com/office/officeart/2005/8/layout/hierarchy1"/>
    <dgm:cxn modelId="{1B9D2BDB-0740-4C7A-A61A-98072D192EBB}" type="presParOf" srcId="{4FB26C4A-ABC7-4781-8AC6-CDAE0BA9A5C4}" destId="{3B69D369-4B05-4286-BF37-5CD01303743E}" srcOrd="1" destOrd="0" presId="urn:microsoft.com/office/officeart/2005/8/layout/hierarchy1"/>
    <dgm:cxn modelId="{9A5363BD-1DAD-42DF-B424-A553A19B8DB1}" type="presParOf" srcId="{A6901904-ABDB-40B1-8A13-273C08EE465D}" destId="{88A883A1-9B77-4ED4-8BA5-509BBC9C6337}" srcOrd="1" destOrd="0" presId="urn:microsoft.com/office/officeart/2005/8/layout/hierarchy1"/>
    <dgm:cxn modelId="{E3167A37-0F8B-4B6E-A61B-BA1FFF9C1385}" type="presParOf" srcId="{88A883A1-9B77-4ED4-8BA5-509BBC9C6337}" destId="{68B712AE-2C21-4221-96C7-956956DFEBB7}" srcOrd="0" destOrd="0" presId="urn:microsoft.com/office/officeart/2005/8/layout/hierarchy1"/>
    <dgm:cxn modelId="{02858830-C1C5-4C23-9F2A-002194C90801}" type="presParOf" srcId="{88A883A1-9B77-4ED4-8BA5-509BBC9C6337}" destId="{9D1D2190-708F-48F6-88F9-E563D169A89E}" srcOrd="1" destOrd="0" presId="urn:microsoft.com/office/officeart/2005/8/layout/hierarchy1"/>
    <dgm:cxn modelId="{0D55ED8E-FBD7-47AC-BE2D-D4EA417EE266}" type="presParOf" srcId="{9D1D2190-708F-48F6-88F9-E563D169A89E}" destId="{2AC206DB-A2D0-4EF8-BD6E-43AF889194AD}" srcOrd="0" destOrd="0" presId="urn:microsoft.com/office/officeart/2005/8/layout/hierarchy1"/>
    <dgm:cxn modelId="{2458C2EC-4659-4318-A6E1-72A83BB35A84}" type="presParOf" srcId="{2AC206DB-A2D0-4EF8-BD6E-43AF889194AD}" destId="{E5DCE163-44C4-4A7E-89B6-AF0069382B6B}" srcOrd="0" destOrd="0" presId="urn:microsoft.com/office/officeart/2005/8/layout/hierarchy1"/>
    <dgm:cxn modelId="{7C8CC09F-6565-4651-A536-1A1A8EB328F1}" type="presParOf" srcId="{2AC206DB-A2D0-4EF8-BD6E-43AF889194AD}" destId="{E7A4AEEC-F852-4A52-85A5-58FEEF46F60D}" srcOrd="1" destOrd="0" presId="urn:microsoft.com/office/officeart/2005/8/layout/hierarchy1"/>
    <dgm:cxn modelId="{B2CCC593-6A71-4627-ADE6-7B11ECCCC063}" type="presParOf" srcId="{9D1D2190-708F-48F6-88F9-E563D169A89E}" destId="{E22090BF-A43C-4F33-9A71-7CDCF48C5DD8}" srcOrd="1" destOrd="0" presId="urn:microsoft.com/office/officeart/2005/8/layout/hierarchy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B712AE-2C21-4221-96C7-956956DFEBB7}">
      <dsp:nvSpPr>
        <dsp:cNvPr id="0" name=""/>
        <dsp:cNvSpPr/>
      </dsp:nvSpPr>
      <dsp:spPr>
        <a:xfrm>
          <a:off x="6482517" y="2244383"/>
          <a:ext cx="91440" cy="417936"/>
        </a:xfrm>
        <a:custGeom>
          <a:avLst/>
          <a:gdLst/>
          <a:ahLst/>
          <a:cxnLst/>
          <a:rect l="0" t="0" r="0" b="0"/>
          <a:pathLst>
            <a:path>
              <a:moveTo>
                <a:pt x="45720" y="0"/>
              </a:moveTo>
              <a:lnTo>
                <a:pt x="45720" y="41793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6B0D7BF-1D20-4A87-87B1-110AF4A58650}">
      <dsp:nvSpPr>
        <dsp:cNvPr id="0" name=""/>
        <dsp:cNvSpPr/>
      </dsp:nvSpPr>
      <dsp:spPr>
        <a:xfrm>
          <a:off x="5210958" y="913931"/>
          <a:ext cx="1317279" cy="417936"/>
        </a:xfrm>
        <a:custGeom>
          <a:avLst/>
          <a:gdLst/>
          <a:ahLst/>
          <a:cxnLst/>
          <a:rect l="0" t="0" r="0" b="0"/>
          <a:pathLst>
            <a:path>
              <a:moveTo>
                <a:pt x="0" y="0"/>
              </a:moveTo>
              <a:lnTo>
                <a:pt x="0" y="284811"/>
              </a:lnTo>
              <a:lnTo>
                <a:pt x="1317279" y="284811"/>
              </a:lnTo>
              <a:lnTo>
                <a:pt x="1317279" y="41793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D6DC6B-E34D-43C3-98C3-983CA5324708}">
      <dsp:nvSpPr>
        <dsp:cNvPr id="0" name=""/>
        <dsp:cNvSpPr/>
      </dsp:nvSpPr>
      <dsp:spPr>
        <a:xfrm>
          <a:off x="3893679" y="2244383"/>
          <a:ext cx="878186" cy="417936"/>
        </a:xfrm>
        <a:custGeom>
          <a:avLst/>
          <a:gdLst/>
          <a:ahLst/>
          <a:cxnLst/>
          <a:rect l="0" t="0" r="0" b="0"/>
          <a:pathLst>
            <a:path>
              <a:moveTo>
                <a:pt x="0" y="0"/>
              </a:moveTo>
              <a:lnTo>
                <a:pt x="0" y="284811"/>
              </a:lnTo>
              <a:lnTo>
                <a:pt x="878186" y="284811"/>
              </a:lnTo>
              <a:lnTo>
                <a:pt x="878186" y="41793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EFD8E54-D588-4B49-96BE-C430DD61A022}">
      <dsp:nvSpPr>
        <dsp:cNvPr id="0" name=""/>
        <dsp:cNvSpPr/>
      </dsp:nvSpPr>
      <dsp:spPr>
        <a:xfrm>
          <a:off x="3015492" y="2244383"/>
          <a:ext cx="878186" cy="417936"/>
        </a:xfrm>
        <a:custGeom>
          <a:avLst/>
          <a:gdLst/>
          <a:ahLst/>
          <a:cxnLst/>
          <a:rect l="0" t="0" r="0" b="0"/>
          <a:pathLst>
            <a:path>
              <a:moveTo>
                <a:pt x="878186" y="0"/>
              </a:moveTo>
              <a:lnTo>
                <a:pt x="878186" y="284811"/>
              </a:lnTo>
              <a:lnTo>
                <a:pt x="0" y="284811"/>
              </a:lnTo>
              <a:lnTo>
                <a:pt x="0" y="41793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B854DFB-E355-4F36-89C3-08F4DDD2EE07}">
      <dsp:nvSpPr>
        <dsp:cNvPr id="0" name=""/>
        <dsp:cNvSpPr/>
      </dsp:nvSpPr>
      <dsp:spPr>
        <a:xfrm>
          <a:off x="3893679" y="913931"/>
          <a:ext cx="1317279" cy="417936"/>
        </a:xfrm>
        <a:custGeom>
          <a:avLst/>
          <a:gdLst/>
          <a:ahLst/>
          <a:cxnLst/>
          <a:rect l="0" t="0" r="0" b="0"/>
          <a:pathLst>
            <a:path>
              <a:moveTo>
                <a:pt x="1317279" y="0"/>
              </a:moveTo>
              <a:lnTo>
                <a:pt x="1317279" y="284811"/>
              </a:lnTo>
              <a:lnTo>
                <a:pt x="0" y="284811"/>
              </a:lnTo>
              <a:lnTo>
                <a:pt x="0" y="41793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51272EC-0B8E-4B95-8D28-C871EEB86BFD}">
      <dsp:nvSpPr>
        <dsp:cNvPr id="0" name=""/>
        <dsp:cNvSpPr/>
      </dsp:nvSpPr>
      <dsp:spPr>
        <a:xfrm>
          <a:off x="4492442" y="1416"/>
          <a:ext cx="1437031" cy="91251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5C285A-744E-4D5C-899D-8065FD748A61}">
      <dsp:nvSpPr>
        <dsp:cNvPr id="0" name=""/>
        <dsp:cNvSpPr/>
      </dsp:nvSpPr>
      <dsp:spPr>
        <a:xfrm>
          <a:off x="4652112" y="153103"/>
          <a:ext cx="1437031" cy="91251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sl-SI" sz="1100" b="1" kern="1200" dirty="0" smtClean="0"/>
            <a:t>36 reports submitted </a:t>
          </a:r>
          <a:r>
            <a:rPr lang="sl-SI" sz="1100" kern="1200" dirty="0" smtClean="0"/>
            <a:t>by PPs to FLC</a:t>
          </a:r>
          <a:endParaRPr lang="sl-SI" sz="1100" kern="1200" dirty="0"/>
        </a:p>
      </dsp:txBody>
      <dsp:txXfrm>
        <a:off x="4678839" y="179830"/>
        <a:ext cx="1383577" cy="859061"/>
      </dsp:txXfrm>
    </dsp:sp>
    <dsp:sp modelId="{0F5AF818-7558-451B-AA84-B7DE023AE8F8}">
      <dsp:nvSpPr>
        <dsp:cNvPr id="0" name=""/>
        <dsp:cNvSpPr/>
      </dsp:nvSpPr>
      <dsp:spPr>
        <a:xfrm>
          <a:off x="3175163" y="1331868"/>
          <a:ext cx="1437031" cy="91251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3672ACF-B301-44C3-B2A4-2D82B85112F9}">
      <dsp:nvSpPr>
        <dsp:cNvPr id="0" name=""/>
        <dsp:cNvSpPr/>
      </dsp:nvSpPr>
      <dsp:spPr>
        <a:xfrm>
          <a:off x="3334833" y="1483555"/>
          <a:ext cx="1437031" cy="91251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sl-SI" sz="1100" b="1" kern="1200" dirty="0" smtClean="0"/>
            <a:t>170.144,44 EUR </a:t>
          </a:r>
          <a:r>
            <a:rPr lang="sl-SI" sz="1100" kern="1200" dirty="0" smtClean="0"/>
            <a:t>ERDF funds </a:t>
          </a:r>
          <a:r>
            <a:rPr lang="sl-SI" sz="1100" b="1" kern="1200" dirty="0" smtClean="0"/>
            <a:t>requested by PPs</a:t>
          </a:r>
          <a:endParaRPr lang="sl-SI" sz="1100" b="1" kern="1200" dirty="0"/>
        </a:p>
      </dsp:txBody>
      <dsp:txXfrm>
        <a:off x="3361560" y="1510282"/>
        <a:ext cx="1383577" cy="859061"/>
      </dsp:txXfrm>
    </dsp:sp>
    <dsp:sp modelId="{637E212D-12F5-49E6-A79C-3CD7027071AB}">
      <dsp:nvSpPr>
        <dsp:cNvPr id="0" name=""/>
        <dsp:cNvSpPr/>
      </dsp:nvSpPr>
      <dsp:spPr>
        <a:xfrm>
          <a:off x="2296976" y="2662320"/>
          <a:ext cx="1437031" cy="91251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EE552F0-3F92-450F-BBDF-477019C0AAD7}">
      <dsp:nvSpPr>
        <dsp:cNvPr id="0" name=""/>
        <dsp:cNvSpPr/>
      </dsp:nvSpPr>
      <dsp:spPr>
        <a:xfrm>
          <a:off x="2456647" y="2814007"/>
          <a:ext cx="1437031" cy="91251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sl-SI" sz="1100" kern="1200" dirty="0" smtClean="0"/>
            <a:t>19 reports submitted but </a:t>
          </a:r>
          <a:r>
            <a:rPr lang="sl-SI" sz="1100" b="1" kern="1200" dirty="0" smtClean="0"/>
            <a:t>not certified</a:t>
          </a:r>
          <a:endParaRPr lang="sl-SI" sz="1100" b="1" kern="1200" dirty="0"/>
        </a:p>
      </dsp:txBody>
      <dsp:txXfrm>
        <a:off x="2483374" y="2840734"/>
        <a:ext cx="1383577" cy="859061"/>
      </dsp:txXfrm>
    </dsp:sp>
    <dsp:sp modelId="{2085F915-E14D-49BC-9C89-987002DDDDEC}">
      <dsp:nvSpPr>
        <dsp:cNvPr id="0" name=""/>
        <dsp:cNvSpPr/>
      </dsp:nvSpPr>
      <dsp:spPr>
        <a:xfrm>
          <a:off x="4053349" y="2662320"/>
          <a:ext cx="1437031" cy="91251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48073E3-1337-4671-A614-FAB87E55BD07}">
      <dsp:nvSpPr>
        <dsp:cNvPr id="0" name=""/>
        <dsp:cNvSpPr/>
      </dsp:nvSpPr>
      <dsp:spPr>
        <a:xfrm>
          <a:off x="4213019" y="2814007"/>
          <a:ext cx="1437031" cy="91251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sl-SI" sz="1100" b="1" kern="1200" dirty="0" smtClean="0"/>
            <a:t>7.506,32 EUR ERDF </a:t>
          </a:r>
          <a:r>
            <a:rPr lang="sl-SI" sz="1100" kern="1200" dirty="0" smtClean="0"/>
            <a:t>not certified, expenditure excluded – sitting duck or ineligible</a:t>
          </a:r>
          <a:endParaRPr lang="sl-SI" sz="1100" kern="1200" dirty="0"/>
        </a:p>
      </dsp:txBody>
      <dsp:txXfrm>
        <a:off x="4239746" y="2840734"/>
        <a:ext cx="1383577" cy="859061"/>
      </dsp:txXfrm>
    </dsp:sp>
    <dsp:sp modelId="{56B23743-9E18-4148-B722-186048F59459}">
      <dsp:nvSpPr>
        <dsp:cNvPr id="0" name=""/>
        <dsp:cNvSpPr/>
      </dsp:nvSpPr>
      <dsp:spPr>
        <a:xfrm>
          <a:off x="5809721" y="1331868"/>
          <a:ext cx="1437031" cy="91251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B69D369-4B05-4286-BF37-5CD01303743E}">
      <dsp:nvSpPr>
        <dsp:cNvPr id="0" name=""/>
        <dsp:cNvSpPr/>
      </dsp:nvSpPr>
      <dsp:spPr>
        <a:xfrm>
          <a:off x="5969392" y="1483555"/>
          <a:ext cx="1437031" cy="91251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sl-SI" sz="1100" b="1" kern="1200" dirty="0" smtClean="0"/>
            <a:t>101.824,26 EUR ERDF </a:t>
          </a:r>
          <a:r>
            <a:rPr lang="sl-SI" sz="1100" kern="1200" dirty="0" smtClean="0"/>
            <a:t>funds certified by FLC</a:t>
          </a:r>
          <a:endParaRPr lang="sl-SI" sz="1100" kern="1200" dirty="0"/>
        </a:p>
      </dsp:txBody>
      <dsp:txXfrm>
        <a:off x="5996119" y="1510282"/>
        <a:ext cx="1383577" cy="859061"/>
      </dsp:txXfrm>
    </dsp:sp>
    <dsp:sp modelId="{E5DCE163-44C4-4A7E-89B6-AF0069382B6B}">
      <dsp:nvSpPr>
        <dsp:cNvPr id="0" name=""/>
        <dsp:cNvSpPr/>
      </dsp:nvSpPr>
      <dsp:spPr>
        <a:xfrm>
          <a:off x="5809721" y="2662320"/>
          <a:ext cx="1437031" cy="91251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7A4AEEC-F852-4A52-85A5-58FEEF46F60D}">
      <dsp:nvSpPr>
        <dsp:cNvPr id="0" name=""/>
        <dsp:cNvSpPr/>
      </dsp:nvSpPr>
      <dsp:spPr>
        <a:xfrm>
          <a:off x="5969392" y="2814007"/>
          <a:ext cx="1437031" cy="91251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sl-SI" sz="1100" kern="1200" dirty="0" smtClean="0"/>
            <a:t>5 reports sent to CA</a:t>
          </a:r>
        </a:p>
        <a:p>
          <a:pPr lvl="0" algn="ctr" defTabSz="488950">
            <a:lnSpc>
              <a:spcPct val="90000"/>
            </a:lnSpc>
            <a:spcBef>
              <a:spcPct val="0"/>
            </a:spcBef>
            <a:spcAft>
              <a:spcPct val="35000"/>
            </a:spcAft>
          </a:pPr>
          <a:r>
            <a:rPr lang="sl-SI" sz="1100" kern="1200" dirty="0" smtClean="0"/>
            <a:t>1 report by JS</a:t>
          </a:r>
          <a:endParaRPr lang="sl-SI" sz="1100" kern="1200" dirty="0"/>
        </a:p>
      </dsp:txBody>
      <dsp:txXfrm>
        <a:off x="5996119" y="2840734"/>
        <a:ext cx="1383577" cy="85906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2802B95-6165-ED4C-AE49-906C80148411}" type="datetimeFigureOut">
              <a:rPr lang="en-US" smtClean="0"/>
              <a:t>7/5/2017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A62E784-3EAB-D843-BB12-A0DA5D5B45E4}" type="slidenum">
              <a:rPr lang="en-US" smtClean="0"/>
              <a:t>‹#›</a:t>
            </a:fld>
            <a:endParaRPr lang="en-US"/>
          </a:p>
        </p:txBody>
      </p:sp>
    </p:spTree>
    <p:extLst>
      <p:ext uri="{BB962C8B-B14F-4D97-AF65-F5344CB8AC3E}">
        <p14:creationId xmlns:p14="http://schemas.microsoft.com/office/powerpoint/2010/main" val="35498323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1C2D7F-B096-EB4F-875C-0C35828393CD}" type="datetimeFigureOut">
              <a:rPr lang="de-DE" smtClean="0"/>
              <a:t>05.07.2017</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AT" smtClean="0"/>
              <a:t>Mastertextformat bearbeiten</a:t>
            </a:r>
          </a:p>
          <a:p>
            <a:pPr lvl="1"/>
            <a:r>
              <a:rPr lang="de-AT" smtClean="0"/>
              <a:t>Zweite Ebene</a:t>
            </a:r>
          </a:p>
          <a:p>
            <a:pPr lvl="2"/>
            <a:r>
              <a:rPr lang="de-AT" smtClean="0"/>
              <a:t>Dritte Ebene</a:t>
            </a:r>
          </a:p>
          <a:p>
            <a:pPr lvl="3"/>
            <a:r>
              <a:rPr lang="de-AT" smtClean="0"/>
              <a:t>Vierte Ebene</a:t>
            </a:r>
          </a:p>
          <a:p>
            <a:pPr lvl="4"/>
            <a:r>
              <a:rPr lang="de-AT"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D62952-2636-5A41-9FA9-37E79589519A}" type="slidenum">
              <a:rPr lang="de-DE" smtClean="0"/>
              <a:t>‹#›</a:t>
            </a:fld>
            <a:endParaRPr lang="de-DE"/>
          </a:p>
        </p:txBody>
      </p:sp>
    </p:spTree>
    <p:extLst>
      <p:ext uri="{BB962C8B-B14F-4D97-AF65-F5344CB8AC3E}">
        <p14:creationId xmlns:p14="http://schemas.microsoft.com/office/powerpoint/2010/main" val="129529167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795589" y="1864132"/>
            <a:ext cx="6547330" cy="1102519"/>
          </a:xfrm>
        </p:spPr>
        <p:txBody>
          <a:bodyPr>
            <a:normAutofit/>
          </a:bodyPr>
          <a:lstStyle>
            <a:lvl1pPr algn="r">
              <a:defRPr sz="3400"/>
            </a:lvl1pPr>
          </a:lstStyle>
          <a:p>
            <a:r>
              <a:rPr lang="en-US" dirty="0" smtClean="0"/>
              <a:t>Click to edit Master title style</a:t>
            </a:r>
            <a:endParaRPr lang="en-US" dirty="0"/>
          </a:p>
        </p:txBody>
      </p:sp>
      <p:sp>
        <p:nvSpPr>
          <p:cNvPr id="3" name="Subtitle 2"/>
          <p:cNvSpPr>
            <a:spLocks noGrp="1"/>
          </p:cNvSpPr>
          <p:nvPr>
            <p:ph type="subTitle" idx="1"/>
          </p:nvPr>
        </p:nvSpPr>
        <p:spPr>
          <a:xfrm>
            <a:off x="1795589" y="2966651"/>
            <a:ext cx="6547330" cy="1314450"/>
          </a:xfrm>
        </p:spPr>
        <p:txBody>
          <a:bodyPr>
            <a:normAutofit/>
          </a:bodyPr>
          <a:lstStyle>
            <a:lvl1pPr marL="0" indent="0" algn="r">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4" name="Slika 3"/>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95589" y="405441"/>
            <a:ext cx="3268662"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83514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3723317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88649"/>
            <a:ext cx="2057400" cy="323727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88649"/>
            <a:ext cx="6019800" cy="3605973"/>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2417996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a:t>
            </a:fld>
            <a:endParaRPr lang="en-US"/>
          </a:p>
        </p:txBody>
      </p:sp>
      <p:sp>
        <p:nvSpPr>
          <p:cNvPr id="8" name="Content Placeholder 2"/>
          <p:cNvSpPr>
            <a:spLocks noGrp="1"/>
          </p:cNvSpPr>
          <p:nvPr>
            <p:ph idx="13" hasCustomPrompt="1"/>
          </p:nvPr>
        </p:nvSpPr>
        <p:spPr>
          <a:xfrm>
            <a:off x="2583896" y="361158"/>
            <a:ext cx="3087536" cy="375962"/>
          </a:xfrm>
        </p:spPr>
        <p:txBody>
          <a:bodyPr>
            <a:normAutofit/>
          </a:bodyPr>
          <a:lstStyle>
            <a:lvl1pPr marL="0" indent="0" algn="r">
              <a:buFontTx/>
              <a:buNone/>
              <a:defRPr sz="1400">
                <a:solidFill>
                  <a:schemeClr val="bg1"/>
                </a:solidFill>
              </a:defRPr>
            </a:lvl1pPr>
          </a:lstStyle>
          <a:p>
            <a:pPr lvl="0"/>
            <a:r>
              <a:rPr lang="en-US" dirty="0" err="1" smtClean="0"/>
              <a:t>Thema</a:t>
            </a:r>
            <a:endParaRPr lang="en-US" dirty="0"/>
          </a:p>
        </p:txBody>
      </p:sp>
      <p:pic>
        <p:nvPicPr>
          <p:cNvPr id="9" name="Slika 8"/>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416060" y="4576661"/>
            <a:ext cx="1932317" cy="392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0382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691781"/>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1566640"/>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91AF2B4D-6B12-4EDF-87BB-2B55CECB6611}" type="slidenum">
              <a:rPr lang="en-US" smtClean="0"/>
              <a:pPr/>
              <a:t>‹#›</a:t>
            </a:fld>
            <a:endParaRPr lang="en-US"/>
          </a:p>
        </p:txBody>
      </p:sp>
    </p:spTree>
    <p:extLst>
      <p:ext uri="{BB962C8B-B14F-4D97-AF65-F5344CB8AC3E}">
        <p14:creationId xmlns:p14="http://schemas.microsoft.com/office/powerpoint/2010/main" val="1122394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022823"/>
            <a:ext cx="4038600" cy="237197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2022823"/>
            <a:ext cx="4038600" cy="237197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1260594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1" y="1123151"/>
            <a:ext cx="8229600" cy="857250"/>
          </a:xfrm>
        </p:spPr>
        <p:txBody>
          <a:bodyPr/>
          <a:lstStyle>
            <a:lvl1pPr>
              <a:defRPr/>
            </a:lvl1pPr>
          </a:lstStyle>
          <a:p>
            <a:r>
              <a:rPr lang="en-US" dirty="0" smtClean="0"/>
              <a:t>Click to edit Master title style</a:t>
            </a:r>
            <a:endParaRPr lang="en-US" dirty="0"/>
          </a:p>
        </p:txBody>
      </p:sp>
      <p:sp>
        <p:nvSpPr>
          <p:cNvPr id="4" name="Content Placeholder 3"/>
          <p:cNvSpPr>
            <a:spLocks noGrp="1"/>
          </p:cNvSpPr>
          <p:nvPr>
            <p:ph sz="half" idx="2"/>
          </p:nvPr>
        </p:nvSpPr>
        <p:spPr>
          <a:xfrm>
            <a:off x="457201" y="2150737"/>
            <a:ext cx="4040188" cy="219354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645025" y="2150983"/>
            <a:ext cx="4041775" cy="219354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8"/>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2486824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1084712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1249224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236734"/>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949325"/>
            <a:ext cx="5111750" cy="364529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2286450"/>
            <a:ext cx="3008313" cy="230817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pPr eaLnBrk="1" latinLnBrk="0" hangingPunct="1"/>
            <a:fld id="{2C6B1FF6-39B9-40F5-8B67-33C6354A3D4F}" type="slidenum">
              <a:rPr kumimoji="0" lang="en-US" smtClean="0"/>
              <a:pPr eaLnBrk="1" latinLnBrk="0" hangingPunct="1"/>
              <a:t>‹#›</a:t>
            </a:fld>
            <a:endParaRPr kumimoji="0" lang="en-US" dirty="0">
              <a:solidFill>
                <a:schemeClr val="accent3">
                  <a:shade val="75000"/>
                </a:schemeClr>
              </a:solidFill>
            </a:endParaRPr>
          </a:p>
        </p:txBody>
      </p:sp>
    </p:spTree>
    <p:extLst>
      <p:ext uri="{BB962C8B-B14F-4D97-AF65-F5344CB8AC3E}">
        <p14:creationId xmlns:p14="http://schemas.microsoft.com/office/powerpoint/2010/main" val="1218220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3615983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927958"/>
            <a:ext cx="8229600" cy="85725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785208"/>
            <a:ext cx="8229600" cy="263123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4695099"/>
            <a:ext cx="2133600" cy="273844"/>
          </a:xfrm>
          <a:prstGeom prst="rect">
            <a:avLst/>
          </a:prstGeom>
        </p:spPr>
        <p:txBody>
          <a:bodyPr vert="horz" lIns="91440" tIns="45720" rIns="91440" bIns="45720" rtlCol="0" anchor="ctr"/>
          <a:lstStyle>
            <a:lvl1pPr algn="r">
              <a:defRPr sz="1200" baseline="0">
                <a:solidFill>
                  <a:schemeClr val="tx1">
                    <a:tint val="75000"/>
                  </a:schemeClr>
                </a:solidFill>
                <a:latin typeface="Open Sans"/>
              </a:defRPr>
            </a:lvl1pPr>
          </a:lstStyle>
          <a:p>
            <a:fld id="{2066355A-084C-D24E-9AD2-7E4FC41EA627}" type="slidenum">
              <a:rPr lang="en-US" smtClean="0"/>
              <a:pPr/>
              <a:t>‹#›</a:t>
            </a:fld>
            <a:endParaRPr lang="en-US" dirty="0"/>
          </a:p>
        </p:txBody>
      </p:sp>
      <p:sp>
        <p:nvSpPr>
          <p:cNvPr id="5" name="Fußzeilenplatzhalter 4"/>
          <p:cNvSpPr>
            <a:spLocks noGrp="1"/>
          </p:cNvSpPr>
          <p:nvPr>
            <p:ph type="ftr" sz="quarter" idx="3"/>
          </p:nvPr>
        </p:nvSpPr>
        <p:spPr>
          <a:xfrm>
            <a:off x="3330794" y="4694306"/>
            <a:ext cx="2494740" cy="274637"/>
          </a:xfrm>
          <a:prstGeom prst="rect">
            <a:avLst/>
          </a:prstGeom>
        </p:spPr>
        <p:txBody>
          <a:bodyPr vert="horz" lIns="91440" tIns="45720" rIns="91440" bIns="45720" rtlCol="0" anchor="ctr"/>
          <a:lstStyle>
            <a:lvl1pPr algn="ctr">
              <a:defRPr sz="1200">
                <a:solidFill>
                  <a:schemeClr val="tx1">
                    <a:tint val="75000"/>
                  </a:schemeClr>
                </a:solidFill>
                <a:latin typeface="Open Sans"/>
                <a:cs typeface="Open Sans"/>
              </a:defRPr>
            </a:lvl1pPr>
          </a:lstStyle>
          <a:p>
            <a:endParaRPr lang="de-DE" dirty="0"/>
          </a:p>
        </p:txBody>
      </p:sp>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8" r:id="rId3"/>
    <p:sldLayoutId id="2147493459" r:id="rId4"/>
    <p:sldLayoutId id="2147493460" r:id="rId5"/>
    <p:sldLayoutId id="2147493461" r:id="rId6"/>
    <p:sldLayoutId id="2147493462" r:id="rId7"/>
    <p:sldLayoutId id="2147493463" r:id="rId8"/>
    <p:sldLayoutId id="2147493464" r:id="rId9"/>
    <p:sldLayoutId id="2147493465" r:id="rId10"/>
    <p:sldLayoutId id="2147493466" r:id="rId11"/>
  </p:sldLayoutIdLst>
  <p:hf hdr="0" dt="0"/>
  <p:txStyles>
    <p:titleStyle>
      <a:lvl1pPr algn="ctr" defTabSz="457200" rtl="0" eaLnBrk="1" latinLnBrk="0" hangingPunct="1">
        <a:spcBef>
          <a:spcPct val="0"/>
        </a:spcBef>
        <a:buNone/>
        <a:defRPr sz="3200" b="1" i="0" kern="1200">
          <a:solidFill>
            <a:schemeClr val="tx1"/>
          </a:solidFill>
          <a:latin typeface="Open Sans"/>
          <a:ea typeface="+mj-ea"/>
          <a:cs typeface="+mj-cs"/>
        </a:defRPr>
      </a:lvl1pPr>
    </p:titleStyle>
    <p:bodyStyle>
      <a:lvl1pPr marL="342900" indent="-342900" algn="l" defTabSz="457200" rtl="0" eaLnBrk="1" latinLnBrk="0" hangingPunct="1">
        <a:spcBef>
          <a:spcPct val="20000"/>
        </a:spcBef>
        <a:buFont typeface="Arial"/>
        <a:buChar char="•"/>
        <a:defRPr sz="2800" kern="1200">
          <a:solidFill>
            <a:schemeClr val="tx1"/>
          </a:solidFill>
          <a:latin typeface="Open Sans"/>
          <a:ea typeface="+mn-ea"/>
          <a:cs typeface="+mn-cs"/>
        </a:defRPr>
      </a:lvl1pPr>
      <a:lvl2pPr marL="742950" indent="-285750" algn="l" defTabSz="457200" rtl="0" eaLnBrk="1" latinLnBrk="0" hangingPunct="1">
        <a:spcBef>
          <a:spcPct val="20000"/>
        </a:spcBef>
        <a:buFont typeface="Arial"/>
        <a:buChar char="–"/>
        <a:defRPr sz="2600" kern="1200">
          <a:solidFill>
            <a:schemeClr val="tx1"/>
          </a:solidFill>
          <a:latin typeface="Open Sans"/>
          <a:ea typeface="+mn-ea"/>
          <a:cs typeface="+mn-cs"/>
        </a:defRPr>
      </a:lvl2pPr>
      <a:lvl3pPr marL="1143000" indent="-228600" algn="l" defTabSz="457200" rtl="0" eaLnBrk="1" latinLnBrk="0" hangingPunct="1">
        <a:spcBef>
          <a:spcPct val="20000"/>
        </a:spcBef>
        <a:buFont typeface="Arial"/>
        <a:buChar char="•"/>
        <a:defRPr sz="2200" kern="1200">
          <a:solidFill>
            <a:schemeClr val="tx1"/>
          </a:solidFill>
          <a:latin typeface="Open Sans"/>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Open Sans"/>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Open Sans"/>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rmAutofit/>
          </a:bodyPr>
          <a:lstStyle/>
          <a:p>
            <a:r>
              <a:rPr lang="sl-SI" sz="2400" dirty="0" smtClean="0"/>
              <a:t>Update on </a:t>
            </a:r>
            <a:r>
              <a:rPr lang="sl-SI" sz="2400" dirty="0"/>
              <a:t>P</a:t>
            </a:r>
            <a:r>
              <a:rPr lang="sl-SI" sz="2400" dirty="0" smtClean="0"/>
              <a:t>rogramme Implementation CP Interreg V-A SI-HU</a:t>
            </a:r>
            <a:endParaRPr lang="de-DE" sz="2400" dirty="0"/>
          </a:p>
        </p:txBody>
      </p:sp>
      <p:sp>
        <p:nvSpPr>
          <p:cNvPr id="3" name="Untertitel 2"/>
          <p:cNvSpPr>
            <a:spLocks noGrp="1"/>
          </p:cNvSpPr>
          <p:nvPr>
            <p:ph type="subTitle" idx="1"/>
          </p:nvPr>
        </p:nvSpPr>
        <p:spPr/>
        <p:txBody>
          <a:bodyPr>
            <a:normAutofit/>
          </a:bodyPr>
          <a:lstStyle/>
          <a:p>
            <a:r>
              <a:rPr lang="sl-SI" sz="1400" dirty="0" smtClean="0"/>
              <a:t>Aleš Mrkela, </a:t>
            </a:r>
            <a:r>
              <a:rPr lang="sl-SI" sz="1400" dirty="0" err="1" smtClean="0"/>
              <a:t>Programme</a:t>
            </a:r>
            <a:r>
              <a:rPr lang="sl-SI" sz="1400" dirty="0" smtClean="0"/>
              <a:t> manager</a:t>
            </a:r>
          </a:p>
          <a:p>
            <a:r>
              <a:rPr lang="sl-SI" sz="1400" dirty="0" err="1" smtClean="0"/>
              <a:t>Managing</a:t>
            </a:r>
            <a:r>
              <a:rPr lang="sl-SI" sz="1400" dirty="0" smtClean="0"/>
              <a:t> </a:t>
            </a:r>
            <a:r>
              <a:rPr lang="sl-SI" sz="1400" dirty="0" err="1" smtClean="0"/>
              <a:t>Authority</a:t>
            </a:r>
            <a:r>
              <a:rPr lang="sl-SI" sz="1400" dirty="0" smtClean="0"/>
              <a:t>,</a:t>
            </a:r>
          </a:p>
          <a:p>
            <a:endParaRPr lang="sl-SI" sz="1400" dirty="0" smtClean="0"/>
          </a:p>
          <a:p>
            <a:r>
              <a:rPr lang="sl-SI" sz="1400" dirty="0" smtClean="0"/>
              <a:t>Moravske Toplice, 5.7.2017</a:t>
            </a:r>
            <a:endParaRPr lang="de-DE" sz="1400" dirty="0"/>
          </a:p>
        </p:txBody>
      </p:sp>
    </p:spTree>
    <p:extLst>
      <p:ext uri="{BB962C8B-B14F-4D97-AF65-F5344CB8AC3E}">
        <p14:creationId xmlns:p14="http://schemas.microsoft.com/office/powerpoint/2010/main" val="6660176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927958"/>
            <a:ext cx="8229600" cy="458715"/>
          </a:xfrm>
        </p:spPr>
        <p:txBody>
          <a:bodyPr>
            <a:normAutofit/>
          </a:bodyPr>
          <a:lstStyle/>
          <a:p>
            <a:r>
              <a:rPr lang="sl-SI" sz="2400" dirty="0" smtClean="0"/>
              <a:t>Underspending of projects</a:t>
            </a:r>
            <a:endParaRPr lang="sl-SI" sz="2400" dirty="0"/>
          </a:p>
        </p:txBody>
      </p:sp>
      <p:sp>
        <p:nvSpPr>
          <p:cNvPr id="3" name="Označba mesta vsebine 2"/>
          <p:cNvSpPr>
            <a:spLocks noGrp="1"/>
          </p:cNvSpPr>
          <p:nvPr>
            <p:ph idx="1"/>
          </p:nvPr>
        </p:nvSpPr>
        <p:spPr>
          <a:xfrm>
            <a:off x="457200" y="1577511"/>
            <a:ext cx="8229600" cy="2631237"/>
          </a:xfrm>
        </p:spPr>
        <p:txBody>
          <a:bodyPr>
            <a:normAutofit fontScale="85000" lnSpcReduction="20000"/>
          </a:bodyPr>
          <a:lstStyle/>
          <a:p>
            <a:r>
              <a:rPr lang="sl-SI" dirty="0" smtClean="0"/>
              <a:t>Projects underspending after 2 consecutive periods (not reaching 85%) – e.g. Green Exercise spent 63%</a:t>
            </a:r>
          </a:p>
          <a:p>
            <a:r>
              <a:rPr lang="sl-SI" dirty="0" smtClean="0"/>
              <a:t>High risk of de-commitment, especially if we cut funds, due to the lack of projects in pipeline</a:t>
            </a:r>
            <a:r>
              <a:rPr lang="sl-SI" dirty="0"/>
              <a:t> </a:t>
            </a:r>
            <a:r>
              <a:rPr lang="sl-SI" dirty="0" smtClean="0"/>
              <a:t>(quality issue)</a:t>
            </a:r>
          </a:p>
          <a:p>
            <a:r>
              <a:rPr lang="sl-SI" dirty="0" smtClean="0"/>
              <a:t>Proposal is to grant MA right to open interim reports with clear spending profile (especially within one calendar year for reaching N+3 targets)</a:t>
            </a:r>
          </a:p>
        </p:txBody>
      </p:sp>
      <p:sp>
        <p:nvSpPr>
          <p:cNvPr id="4" name="Označba mesta številke diapozitiva 3"/>
          <p:cNvSpPr>
            <a:spLocks noGrp="1"/>
          </p:cNvSpPr>
          <p:nvPr>
            <p:ph type="sldNum" sz="quarter" idx="12"/>
          </p:nvPr>
        </p:nvSpPr>
        <p:spPr/>
        <p:txBody>
          <a:bodyPr/>
          <a:lstStyle/>
          <a:p>
            <a:fld id="{2066355A-084C-D24E-9AD2-7E4FC41EA627}" type="slidenum">
              <a:rPr lang="en-US" smtClean="0"/>
              <a:t>10</a:t>
            </a:fld>
            <a:endParaRPr lang="en-US"/>
          </a:p>
        </p:txBody>
      </p:sp>
      <p:sp>
        <p:nvSpPr>
          <p:cNvPr id="5" name="Označba mesta vsebine 4"/>
          <p:cNvSpPr>
            <a:spLocks noGrp="1"/>
          </p:cNvSpPr>
          <p:nvPr>
            <p:ph idx="13"/>
          </p:nvPr>
        </p:nvSpPr>
        <p:spPr/>
        <p:txBody>
          <a:bodyPr/>
          <a:lstStyle/>
          <a:p>
            <a:endParaRPr lang="sl-SI" dirty="0"/>
          </a:p>
        </p:txBody>
      </p:sp>
    </p:spTree>
    <p:extLst>
      <p:ext uri="{BB962C8B-B14F-4D97-AF65-F5344CB8AC3E}">
        <p14:creationId xmlns:p14="http://schemas.microsoft.com/office/powerpoint/2010/main" val="15187032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927958"/>
            <a:ext cx="8229600" cy="458715"/>
          </a:xfrm>
        </p:spPr>
        <p:txBody>
          <a:bodyPr>
            <a:normAutofit/>
          </a:bodyPr>
          <a:lstStyle/>
          <a:p>
            <a:r>
              <a:rPr lang="sl-SI" sz="2400" dirty="0" smtClean="0"/>
              <a:t>20% Outside eligible area</a:t>
            </a:r>
            <a:endParaRPr lang="sl-SI" sz="2400" dirty="0"/>
          </a:p>
        </p:txBody>
      </p:sp>
      <p:sp>
        <p:nvSpPr>
          <p:cNvPr id="3" name="Označba mesta vsebine 2"/>
          <p:cNvSpPr>
            <a:spLocks noGrp="1"/>
          </p:cNvSpPr>
          <p:nvPr>
            <p:ph idx="1"/>
          </p:nvPr>
        </p:nvSpPr>
        <p:spPr>
          <a:xfrm>
            <a:off x="457200" y="1577511"/>
            <a:ext cx="8229600" cy="2830587"/>
          </a:xfrm>
        </p:spPr>
        <p:txBody>
          <a:bodyPr>
            <a:normAutofit fontScale="55000" lnSpcReduction="20000"/>
          </a:bodyPr>
          <a:lstStyle/>
          <a:p>
            <a:r>
              <a:rPr lang="sl-SI" dirty="0" smtClean="0"/>
              <a:t>There are many organizations that have seat outside eligible area, but branches in eligible area (costs are paid from main seat e.g. Schools, Universities, NIF,…)</a:t>
            </a:r>
          </a:p>
          <a:p>
            <a:r>
              <a:rPr lang="sl-SI" dirty="0" smtClean="0"/>
              <a:t>20% outside eligible area in confirmed </a:t>
            </a:r>
            <a:r>
              <a:rPr lang="sl-SI" dirty="0"/>
              <a:t>projects amount already </a:t>
            </a:r>
            <a:r>
              <a:rPr lang="sl-SI" dirty="0" smtClean="0"/>
              <a:t>to:</a:t>
            </a:r>
          </a:p>
          <a:p>
            <a:pPr lvl="1"/>
            <a:r>
              <a:rPr lang="sl-SI" dirty="0"/>
              <a:t>I</a:t>
            </a:r>
            <a:r>
              <a:rPr lang="sl-SI" dirty="0" smtClean="0"/>
              <a:t>ncluding TA</a:t>
            </a:r>
            <a:r>
              <a:rPr lang="sl-SI" dirty="0"/>
              <a:t>:</a:t>
            </a:r>
            <a:r>
              <a:rPr lang="sl-SI" dirty="0" smtClean="0"/>
              <a:t> 3.392.588,66 EUR ERDF, </a:t>
            </a:r>
          </a:p>
          <a:p>
            <a:pPr lvl="1"/>
            <a:r>
              <a:rPr lang="sl-SI" dirty="0" smtClean="0"/>
              <a:t>Excluded TA: 1.892.558,66 EUR ERDF</a:t>
            </a:r>
          </a:p>
          <a:p>
            <a:pPr lvl="1"/>
            <a:r>
              <a:rPr lang="sl-SI" dirty="0" smtClean="0"/>
              <a:t>Excluded NIF: 32.704,65 EUR ERDF</a:t>
            </a:r>
          </a:p>
          <a:p>
            <a:r>
              <a:rPr lang="sl-SI" dirty="0" smtClean="0"/>
              <a:t>Proposal: Accorting to </a:t>
            </a:r>
            <a:r>
              <a:rPr lang="en-US" dirty="0" smtClean="0"/>
              <a:t>Regulation </a:t>
            </a:r>
            <a:r>
              <a:rPr lang="sl-SI" dirty="0" smtClean="0"/>
              <a:t>1299</a:t>
            </a:r>
            <a:r>
              <a:rPr lang="en-US" dirty="0" smtClean="0"/>
              <a:t>/2013</a:t>
            </a:r>
            <a:r>
              <a:rPr lang="sl-SI" dirty="0" smtClean="0"/>
              <a:t> art.20.3</a:t>
            </a:r>
            <a:r>
              <a:rPr lang="en-US" dirty="0" smtClean="0"/>
              <a:t>, </a:t>
            </a:r>
            <a:r>
              <a:rPr lang="en-US" dirty="0"/>
              <a:t>the </a:t>
            </a:r>
            <a:r>
              <a:rPr lang="en-US" dirty="0" smtClean="0"/>
              <a:t>MC</a:t>
            </a:r>
            <a:r>
              <a:rPr lang="sl-SI" dirty="0" smtClean="0"/>
              <a:t> </a:t>
            </a:r>
            <a:r>
              <a:rPr lang="en-US" dirty="0" smtClean="0"/>
              <a:t>members decide</a:t>
            </a:r>
            <a:r>
              <a:rPr lang="sl-SI" dirty="0" smtClean="0"/>
              <a:t> </a:t>
            </a:r>
            <a:r>
              <a:rPr lang="en-US" dirty="0" smtClean="0"/>
              <a:t>that </a:t>
            </a:r>
            <a:r>
              <a:rPr lang="sl-SI" smtClean="0"/>
              <a:t>technical assistance is not calculated in 20% outside area and that </a:t>
            </a:r>
            <a:r>
              <a:rPr lang="en-US" smtClean="0"/>
              <a:t>costs </a:t>
            </a:r>
            <a:r>
              <a:rPr lang="en-US" dirty="0"/>
              <a:t>that occur in projects that are for the benefit of the eligible area and where partners have main site outside eligible area due to national legislation shell not be considered as occurred outside eligible area</a:t>
            </a:r>
            <a:r>
              <a:rPr lang="en-US" dirty="0" smtClean="0"/>
              <a:t>.</a:t>
            </a:r>
            <a:endParaRPr lang="sl-SI" dirty="0" smtClean="0"/>
          </a:p>
        </p:txBody>
      </p:sp>
      <p:sp>
        <p:nvSpPr>
          <p:cNvPr id="4" name="Označba mesta številke diapozitiva 3"/>
          <p:cNvSpPr>
            <a:spLocks noGrp="1"/>
          </p:cNvSpPr>
          <p:nvPr>
            <p:ph type="sldNum" sz="quarter" idx="12"/>
          </p:nvPr>
        </p:nvSpPr>
        <p:spPr/>
        <p:txBody>
          <a:bodyPr/>
          <a:lstStyle/>
          <a:p>
            <a:fld id="{2066355A-084C-D24E-9AD2-7E4FC41EA627}" type="slidenum">
              <a:rPr lang="en-US" smtClean="0"/>
              <a:t>11</a:t>
            </a:fld>
            <a:endParaRPr lang="en-US"/>
          </a:p>
        </p:txBody>
      </p:sp>
      <p:sp>
        <p:nvSpPr>
          <p:cNvPr id="5" name="Označba mesta vsebine 4"/>
          <p:cNvSpPr>
            <a:spLocks noGrp="1"/>
          </p:cNvSpPr>
          <p:nvPr>
            <p:ph idx="13"/>
          </p:nvPr>
        </p:nvSpPr>
        <p:spPr/>
        <p:txBody>
          <a:bodyPr/>
          <a:lstStyle/>
          <a:p>
            <a:endParaRPr lang="sl-SI" dirty="0"/>
          </a:p>
        </p:txBody>
      </p:sp>
    </p:spTree>
    <p:extLst>
      <p:ext uri="{BB962C8B-B14F-4D97-AF65-F5344CB8AC3E}">
        <p14:creationId xmlns:p14="http://schemas.microsoft.com/office/powerpoint/2010/main" val="18928304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značba mesta številke diapozitiva 3"/>
          <p:cNvSpPr>
            <a:spLocks noGrp="1"/>
          </p:cNvSpPr>
          <p:nvPr>
            <p:ph type="sldNum" sz="quarter" idx="12"/>
          </p:nvPr>
        </p:nvSpPr>
        <p:spPr/>
        <p:txBody>
          <a:bodyPr/>
          <a:lstStyle/>
          <a:p>
            <a:fld id="{2066355A-084C-D24E-9AD2-7E4FC41EA627}" type="slidenum">
              <a:rPr lang="en-US" smtClean="0"/>
              <a:t>12</a:t>
            </a:fld>
            <a:endParaRPr lang="en-US"/>
          </a:p>
        </p:txBody>
      </p:sp>
      <p:sp>
        <p:nvSpPr>
          <p:cNvPr id="5" name="Označba mesta vsebine 4"/>
          <p:cNvSpPr>
            <a:spLocks noGrp="1"/>
          </p:cNvSpPr>
          <p:nvPr>
            <p:ph idx="13"/>
          </p:nvPr>
        </p:nvSpPr>
        <p:spPr/>
        <p:txBody>
          <a:bodyPr/>
          <a:lstStyle/>
          <a:p>
            <a:r>
              <a:rPr lang="sl-SI" dirty="0" smtClean="0"/>
              <a:t>QUESTIONS</a:t>
            </a:r>
            <a:endParaRPr lang="sl-SI" dirty="0"/>
          </a:p>
        </p:txBody>
      </p:sp>
      <p:sp>
        <p:nvSpPr>
          <p:cNvPr id="6" name="Title 1"/>
          <p:cNvSpPr>
            <a:spLocks noGrp="1"/>
          </p:cNvSpPr>
          <p:nvPr>
            <p:ph type="title"/>
          </p:nvPr>
        </p:nvSpPr>
        <p:spPr>
          <a:xfrm>
            <a:off x="3780258" y="1501843"/>
            <a:ext cx="3978651" cy="821469"/>
          </a:xfrm>
        </p:spPr>
        <p:txBody>
          <a:bodyPr>
            <a:normAutofit fontScale="90000"/>
          </a:bodyPr>
          <a:lstStyle/>
          <a:p>
            <a:pPr algn="ctr"/>
            <a:r>
              <a:rPr lang="sl-SI" dirty="0" smtClean="0"/>
              <a:t>THANK YOU FOR YOUR ATTENTION</a:t>
            </a:r>
          </a:p>
        </p:txBody>
      </p:sp>
      <p:sp>
        <p:nvSpPr>
          <p:cNvPr id="7" name="Title 1"/>
          <p:cNvSpPr txBox="1">
            <a:spLocks/>
          </p:cNvSpPr>
          <p:nvPr/>
        </p:nvSpPr>
        <p:spPr bwMode="auto">
          <a:xfrm>
            <a:off x="4066009" y="3287781"/>
            <a:ext cx="3532954" cy="821469"/>
          </a:xfrm>
          <a:prstGeom prst="rect">
            <a:avLst/>
          </a:prstGeom>
          <a:noFill/>
          <a:ln w="9525">
            <a:noFill/>
            <a:miter lim="800000"/>
            <a:headEnd/>
            <a:tailEnd/>
          </a:ln>
        </p:spPr>
        <p:txBody>
          <a:bodyPr anchor="ctr"/>
          <a:lstStyle/>
          <a:p>
            <a:pPr algn="ctr">
              <a:defRPr/>
            </a:pPr>
            <a:r>
              <a:rPr lang="sl-SI" sz="4400" b="1" kern="0" dirty="0">
                <a:solidFill>
                  <a:srgbClr val="C00000"/>
                </a:solidFill>
                <a:latin typeface="+mj-lt"/>
                <a:ea typeface="+mj-ea"/>
                <a:cs typeface="+mj-cs"/>
              </a:rPr>
              <a:t>QUESTIONS?</a:t>
            </a:r>
          </a:p>
        </p:txBody>
      </p:sp>
      <p:pic>
        <p:nvPicPr>
          <p:cNvPr id="8" name="Picture 2"/>
          <p:cNvPicPr>
            <a:picLocks noChangeAspect="1" noChangeArrowheads="1"/>
          </p:cNvPicPr>
          <p:nvPr/>
        </p:nvPicPr>
        <p:blipFill>
          <a:blip r:embed="rId2"/>
          <a:srcRect/>
          <a:stretch>
            <a:fillRect/>
          </a:stretch>
        </p:blipFill>
        <p:spPr bwMode="auto">
          <a:xfrm>
            <a:off x="922758" y="1144656"/>
            <a:ext cx="2174126" cy="2898835"/>
          </a:xfrm>
          <a:prstGeom prst="rect">
            <a:avLst/>
          </a:prstGeom>
          <a:noFill/>
          <a:ln w="9525">
            <a:noFill/>
            <a:miter lim="800000"/>
            <a:headEnd/>
            <a:tailEnd/>
          </a:ln>
        </p:spPr>
      </p:pic>
    </p:spTree>
    <p:extLst>
      <p:ext uri="{BB962C8B-B14F-4D97-AF65-F5344CB8AC3E}">
        <p14:creationId xmlns:p14="http://schemas.microsoft.com/office/powerpoint/2010/main" val="21237610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927958"/>
            <a:ext cx="8229600" cy="578596"/>
          </a:xfrm>
        </p:spPr>
        <p:txBody>
          <a:bodyPr>
            <a:normAutofit/>
          </a:bodyPr>
          <a:lstStyle/>
          <a:p>
            <a:r>
              <a:rPr lang="sl-SI" sz="2400" dirty="0" smtClean="0"/>
              <a:t>Some conclusions from 4th MC</a:t>
            </a:r>
            <a:endParaRPr lang="sl-SI" sz="2400" dirty="0"/>
          </a:p>
        </p:txBody>
      </p:sp>
      <p:sp>
        <p:nvSpPr>
          <p:cNvPr id="3" name="Označba mesta vsebine 2"/>
          <p:cNvSpPr>
            <a:spLocks noGrp="1"/>
          </p:cNvSpPr>
          <p:nvPr>
            <p:ph idx="1"/>
          </p:nvPr>
        </p:nvSpPr>
        <p:spPr>
          <a:xfrm>
            <a:off x="457200" y="1506554"/>
            <a:ext cx="8229600" cy="2909891"/>
          </a:xfrm>
        </p:spPr>
        <p:txBody>
          <a:bodyPr>
            <a:normAutofit fontScale="77500" lnSpcReduction="20000"/>
          </a:bodyPr>
          <a:lstStyle/>
          <a:p>
            <a:r>
              <a:rPr lang="en-US" dirty="0" smtClean="0"/>
              <a:t>MC </a:t>
            </a:r>
            <a:r>
              <a:rPr lang="en-US" dirty="0"/>
              <a:t>members were informed regarding the status of the closure of the OP SI-HU </a:t>
            </a:r>
            <a:r>
              <a:rPr lang="en-US" dirty="0" smtClean="0"/>
              <a:t>2007-</a:t>
            </a:r>
            <a:r>
              <a:rPr lang="sl-SI" dirty="0" smtClean="0"/>
              <a:t>2013 – </a:t>
            </a:r>
            <a:r>
              <a:rPr lang="sl-SI" dirty="0" smtClean="0">
                <a:solidFill>
                  <a:srgbClr val="C00000"/>
                </a:solidFill>
              </a:rPr>
              <a:t>Closure documents were submitted in March 2017</a:t>
            </a:r>
            <a:endParaRPr lang="sl-SI" dirty="0" smtClean="0"/>
          </a:p>
          <a:p>
            <a:r>
              <a:rPr lang="en-US" dirty="0"/>
              <a:t>MC members were informed regarding the status of the designation procedure </a:t>
            </a:r>
            <a:r>
              <a:rPr lang="sl-SI" dirty="0"/>
              <a:t>-  </a:t>
            </a:r>
            <a:r>
              <a:rPr lang="sl-SI" dirty="0">
                <a:solidFill>
                  <a:srgbClr val="C00000"/>
                </a:solidFill>
              </a:rPr>
              <a:t>Designation has been done in March 2017 (some issues were outlined which will have to be addressed in future versions of Manuals</a:t>
            </a:r>
            <a:r>
              <a:rPr lang="sl-SI" dirty="0" smtClean="0">
                <a:solidFill>
                  <a:srgbClr val="C00000"/>
                </a:solidFill>
              </a:rPr>
              <a:t>)</a:t>
            </a:r>
            <a:endParaRPr lang="en-US" dirty="0">
              <a:solidFill>
                <a:srgbClr val="C00000"/>
              </a:solidFill>
            </a:endParaRPr>
          </a:p>
          <a:p>
            <a:r>
              <a:rPr lang="sl-SI" dirty="0" smtClean="0"/>
              <a:t>Projects were confirmed and new deadline has been set on 11th of April 2017</a:t>
            </a:r>
            <a:endParaRPr lang="sl-SI" dirty="0"/>
          </a:p>
          <a:p>
            <a:pPr marL="0" indent="0">
              <a:buNone/>
            </a:pPr>
            <a:endParaRPr lang="sl-SI" dirty="0" smtClean="0"/>
          </a:p>
          <a:p>
            <a:endParaRPr lang="sl-SI" dirty="0"/>
          </a:p>
        </p:txBody>
      </p:sp>
      <p:sp>
        <p:nvSpPr>
          <p:cNvPr id="4" name="Označba mesta številke diapozitiva 3"/>
          <p:cNvSpPr>
            <a:spLocks noGrp="1"/>
          </p:cNvSpPr>
          <p:nvPr>
            <p:ph type="sldNum" sz="quarter" idx="12"/>
          </p:nvPr>
        </p:nvSpPr>
        <p:spPr/>
        <p:txBody>
          <a:bodyPr/>
          <a:lstStyle/>
          <a:p>
            <a:fld id="{2066355A-084C-D24E-9AD2-7E4FC41EA627}" type="slidenum">
              <a:rPr lang="en-US" smtClean="0"/>
              <a:t>2</a:t>
            </a:fld>
            <a:endParaRPr lang="en-US"/>
          </a:p>
        </p:txBody>
      </p:sp>
      <p:sp>
        <p:nvSpPr>
          <p:cNvPr id="5" name="Označba mesta vsebine 4"/>
          <p:cNvSpPr>
            <a:spLocks noGrp="1"/>
          </p:cNvSpPr>
          <p:nvPr>
            <p:ph idx="13"/>
          </p:nvPr>
        </p:nvSpPr>
        <p:spPr/>
        <p:txBody>
          <a:bodyPr/>
          <a:lstStyle/>
          <a:p>
            <a:endParaRPr lang="sl-SI" dirty="0"/>
          </a:p>
        </p:txBody>
      </p:sp>
    </p:spTree>
    <p:extLst>
      <p:ext uri="{BB962C8B-B14F-4D97-AF65-F5344CB8AC3E}">
        <p14:creationId xmlns:p14="http://schemas.microsoft.com/office/powerpoint/2010/main" val="13006188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828844"/>
            <a:ext cx="8229600" cy="435016"/>
          </a:xfrm>
        </p:spPr>
        <p:txBody>
          <a:bodyPr>
            <a:normAutofit fontScale="90000"/>
          </a:bodyPr>
          <a:lstStyle/>
          <a:p>
            <a:r>
              <a:rPr lang="sl-SI" sz="2400" dirty="0" smtClean="0"/>
              <a:t>Programme activities (1)</a:t>
            </a:r>
            <a:endParaRPr lang="sl-SI" sz="2400" dirty="0"/>
          </a:p>
        </p:txBody>
      </p:sp>
      <p:sp>
        <p:nvSpPr>
          <p:cNvPr id="3" name="Označba mesta vsebine 2"/>
          <p:cNvSpPr>
            <a:spLocks noGrp="1"/>
          </p:cNvSpPr>
          <p:nvPr>
            <p:ph idx="1"/>
          </p:nvPr>
        </p:nvSpPr>
        <p:spPr>
          <a:xfrm>
            <a:off x="457200" y="1263860"/>
            <a:ext cx="8229600" cy="3195997"/>
          </a:xfrm>
        </p:spPr>
        <p:txBody>
          <a:bodyPr>
            <a:noAutofit/>
          </a:bodyPr>
          <a:lstStyle/>
          <a:p>
            <a:r>
              <a:rPr lang="en-US" sz="1600" dirty="0" smtClean="0"/>
              <a:t>Individual </a:t>
            </a:r>
            <a:r>
              <a:rPr lang="en-US" sz="1600" dirty="0"/>
              <a:t>Consultations/Meetings with potential applicants</a:t>
            </a:r>
          </a:p>
          <a:p>
            <a:r>
              <a:rPr lang="en-US" sz="1600" dirty="0"/>
              <a:t>Submission of the Closure documents (FIR, etc.) for 2007-2013 (29 March 2017</a:t>
            </a:r>
            <a:r>
              <a:rPr lang="en-US" sz="1600" dirty="0" smtClean="0"/>
              <a:t>)</a:t>
            </a:r>
            <a:endParaRPr lang="sl-SI" sz="1600" dirty="0" smtClean="0"/>
          </a:p>
          <a:p>
            <a:r>
              <a:rPr lang="sl-SI" sz="1600" dirty="0" smtClean="0"/>
              <a:t>Sent Recoveries for Irregularities found by AA for OP SI-HU 2007-2013</a:t>
            </a:r>
            <a:r>
              <a:rPr lang="en-US" sz="1600" dirty="0" smtClean="0"/>
              <a:t> </a:t>
            </a:r>
            <a:endParaRPr lang="en-US" sz="1600" dirty="0"/>
          </a:p>
          <a:p>
            <a:r>
              <a:rPr lang="en-US" sz="1600" dirty="0"/>
              <a:t>Positive opinion on designation of MA/CA received on </a:t>
            </a:r>
            <a:r>
              <a:rPr lang="en-US" sz="1600" dirty="0" smtClean="0"/>
              <a:t>8</a:t>
            </a:r>
            <a:r>
              <a:rPr lang="sl-SI" sz="1600" dirty="0" smtClean="0"/>
              <a:t>th</a:t>
            </a:r>
            <a:r>
              <a:rPr lang="en-US" sz="1600" dirty="0" smtClean="0"/>
              <a:t> </a:t>
            </a:r>
            <a:r>
              <a:rPr lang="en-US" sz="1600" dirty="0"/>
              <a:t>March 2017</a:t>
            </a:r>
          </a:p>
          <a:p>
            <a:r>
              <a:rPr lang="en-US" sz="1600" dirty="0" smtClean="0"/>
              <a:t>Evaluation </a:t>
            </a:r>
            <a:r>
              <a:rPr lang="en-US" sz="1600" dirty="0"/>
              <a:t>of the 1st and 2nd deadline for submission, including the application procedure</a:t>
            </a:r>
          </a:p>
          <a:p>
            <a:r>
              <a:rPr lang="en-US" sz="1600" dirty="0"/>
              <a:t>On-going updates of the </a:t>
            </a:r>
            <a:r>
              <a:rPr lang="en-US" sz="1600" dirty="0" err="1"/>
              <a:t>eMS</a:t>
            </a:r>
            <a:r>
              <a:rPr lang="en-US" sz="1600" dirty="0"/>
              <a:t> and the </a:t>
            </a:r>
            <a:r>
              <a:rPr lang="en-US" sz="1600" dirty="0" err="1"/>
              <a:t>programme</a:t>
            </a:r>
            <a:r>
              <a:rPr lang="en-US" sz="1600" dirty="0"/>
              <a:t> website</a:t>
            </a:r>
          </a:p>
          <a:p>
            <a:r>
              <a:rPr lang="en-US" sz="1600" dirty="0"/>
              <a:t>First Applications for Payment sent to </a:t>
            </a:r>
            <a:r>
              <a:rPr lang="en-US" sz="1600" dirty="0" smtClean="0"/>
              <a:t>CA</a:t>
            </a:r>
            <a:r>
              <a:rPr lang="sl-SI" sz="1600" dirty="0" smtClean="0"/>
              <a:t>, request from EC expected July 2017</a:t>
            </a:r>
          </a:p>
          <a:p>
            <a:r>
              <a:rPr lang="sl-SI" sz="1600" dirty="0" smtClean="0"/>
              <a:t>Administrative and Quality Assessment of projects in April‘s deadline </a:t>
            </a:r>
          </a:p>
          <a:p>
            <a:r>
              <a:rPr lang="sl-SI" sz="1600" dirty="0" smtClean="0"/>
              <a:t>eMS workshop for Auditors May 2017</a:t>
            </a:r>
          </a:p>
          <a:p>
            <a:r>
              <a:rPr lang="sl-SI" sz="1600" dirty="0" smtClean="0"/>
              <a:t>Reporting workshop for Beneficiaries and potential applicants (June 2017)</a:t>
            </a:r>
            <a:endParaRPr lang="en-US" sz="1600" dirty="0"/>
          </a:p>
        </p:txBody>
      </p:sp>
      <p:sp>
        <p:nvSpPr>
          <p:cNvPr id="4" name="Označba mesta številke diapozitiva 3"/>
          <p:cNvSpPr>
            <a:spLocks noGrp="1"/>
          </p:cNvSpPr>
          <p:nvPr>
            <p:ph type="sldNum" sz="quarter" idx="12"/>
          </p:nvPr>
        </p:nvSpPr>
        <p:spPr/>
        <p:txBody>
          <a:bodyPr/>
          <a:lstStyle/>
          <a:p>
            <a:fld id="{2066355A-084C-D24E-9AD2-7E4FC41EA627}" type="slidenum">
              <a:rPr lang="en-US" smtClean="0"/>
              <a:t>3</a:t>
            </a:fld>
            <a:endParaRPr lang="en-US"/>
          </a:p>
        </p:txBody>
      </p:sp>
      <p:sp>
        <p:nvSpPr>
          <p:cNvPr id="5" name="Označba mesta vsebine 4"/>
          <p:cNvSpPr>
            <a:spLocks noGrp="1"/>
          </p:cNvSpPr>
          <p:nvPr>
            <p:ph idx="13"/>
          </p:nvPr>
        </p:nvSpPr>
        <p:spPr/>
        <p:txBody>
          <a:bodyPr/>
          <a:lstStyle/>
          <a:p>
            <a:endParaRPr lang="sl-SI" dirty="0"/>
          </a:p>
        </p:txBody>
      </p:sp>
    </p:spTree>
    <p:extLst>
      <p:ext uri="{BB962C8B-B14F-4D97-AF65-F5344CB8AC3E}">
        <p14:creationId xmlns:p14="http://schemas.microsoft.com/office/powerpoint/2010/main" val="28610731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828844"/>
            <a:ext cx="8229600" cy="435016"/>
          </a:xfrm>
        </p:spPr>
        <p:txBody>
          <a:bodyPr>
            <a:normAutofit fontScale="90000"/>
          </a:bodyPr>
          <a:lstStyle/>
          <a:p>
            <a:r>
              <a:rPr lang="sl-SI" sz="2400" dirty="0" smtClean="0"/>
              <a:t>Programme activities (2)</a:t>
            </a:r>
            <a:endParaRPr lang="sl-SI" sz="2400" dirty="0"/>
          </a:p>
        </p:txBody>
      </p:sp>
      <p:sp>
        <p:nvSpPr>
          <p:cNvPr id="3" name="Označba mesta vsebine 2"/>
          <p:cNvSpPr>
            <a:spLocks noGrp="1"/>
          </p:cNvSpPr>
          <p:nvPr>
            <p:ph idx="1"/>
          </p:nvPr>
        </p:nvSpPr>
        <p:spPr>
          <a:xfrm>
            <a:off x="457200" y="1334108"/>
            <a:ext cx="8229600" cy="3053471"/>
          </a:xfrm>
        </p:spPr>
        <p:txBody>
          <a:bodyPr>
            <a:noAutofit/>
          </a:bodyPr>
          <a:lstStyle/>
          <a:p>
            <a:pPr marL="0" indent="0">
              <a:buNone/>
            </a:pPr>
            <a:r>
              <a:rPr lang="sl-SI" sz="1600" b="1" dirty="0" smtClean="0"/>
              <a:t>On-going:</a:t>
            </a:r>
          </a:p>
          <a:p>
            <a:r>
              <a:rPr lang="sl-SI" sz="1600" dirty="0" smtClean="0"/>
              <a:t>C</a:t>
            </a:r>
            <a:r>
              <a:rPr lang="en-US" sz="1600" dirty="0" err="1" smtClean="0"/>
              <a:t>hecking</a:t>
            </a:r>
            <a:r>
              <a:rPr lang="en-US" sz="1600" dirty="0" smtClean="0"/>
              <a:t> </a:t>
            </a:r>
            <a:r>
              <a:rPr lang="en-US" sz="1600" dirty="0"/>
              <a:t>of </a:t>
            </a:r>
            <a:r>
              <a:rPr lang="en-US" sz="1600" dirty="0" smtClean="0"/>
              <a:t>the </a:t>
            </a:r>
            <a:r>
              <a:rPr lang="sl-SI" sz="1600" dirty="0" smtClean="0"/>
              <a:t>Partner Progress Reports and Lead partners Progress Reports – sending</a:t>
            </a:r>
            <a:r>
              <a:rPr lang="sl-SI" sz="1600" dirty="0"/>
              <a:t> </a:t>
            </a:r>
            <a:r>
              <a:rPr lang="sl-SI" sz="1600" dirty="0" smtClean="0"/>
              <a:t>them to CA and EC</a:t>
            </a:r>
          </a:p>
          <a:p>
            <a:r>
              <a:rPr lang="sl-SI" sz="1600" dirty="0" smtClean="0"/>
              <a:t>Signature of contracts</a:t>
            </a:r>
          </a:p>
          <a:p>
            <a:r>
              <a:rPr lang="sl-SI" sz="1600" dirty="0" smtClean="0"/>
              <a:t>Workshop for potential applicants (2nd Priority)</a:t>
            </a:r>
          </a:p>
          <a:p>
            <a:r>
              <a:rPr lang="en-US" sz="1600" dirty="0"/>
              <a:t>Updates of the </a:t>
            </a:r>
            <a:r>
              <a:rPr lang="en-US" sz="1600" dirty="0" err="1"/>
              <a:t>Programme</a:t>
            </a:r>
            <a:r>
              <a:rPr lang="en-US" sz="1600" dirty="0"/>
              <a:t> manuals </a:t>
            </a:r>
            <a:r>
              <a:rPr lang="sl-SI" sz="1600" dirty="0" smtClean="0"/>
              <a:t>(Autumn 2017)</a:t>
            </a:r>
          </a:p>
          <a:p>
            <a:r>
              <a:rPr lang="en-US" sz="1600" dirty="0"/>
              <a:t>Preparation of remaining manuals (e.g. closure and archiving)</a:t>
            </a:r>
          </a:p>
          <a:p>
            <a:r>
              <a:rPr lang="en-US" sz="1600" dirty="0"/>
              <a:t>Annual </a:t>
            </a:r>
            <a:r>
              <a:rPr lang="en-US" sz="1600" dirty="0" err="1"/>
              <a:t>programme</a:t>
            </a:r>
            <a:r>
              <a:rPr lang="en-US" sz="1600" dirty="0"/>
              <a:t> event (EC Day …) -  in autumn (</a:t>
            </a:r>
            <a:r>
              <a:rPr lang="en-US" sz="1600" dirty="0" smtClean="0"/>
              <a:t>2</a:t>
            </a:r>
            <a:r>
              <a:rPr lang="sl-SI" sz="1600" dirty="0" smtClean="0"/>
              <a:t>3rd</a:t>
            </a:r>
            <a:r>
              <a:rPr lang="en-US" sz="1600" dirty="0" smtClean="0"/>
              <a:t> </a:t>
            </a:r>
            <a:r>
              <a:rPr lang="en-US" sz="1600" dirty="0"/>
              <a:t>September</a:t>
            </a:r>
            <a:r>
              <a:rPr lang="en-US" sz="1600" dirty="0" smtClean="0"/>
              <a:t>)</a:t>
            </a:r>
            <a:endParaRPr lang="en-US" sz="1600" dirty="0"/>
          </a:p>
        </p:txBody>
      </p:sp>
      <p:sp>
        <p:nvSpPr>
          <p:cNvPr id="4" name="Označba mesta številke diapozitiva 3"/>
          <p:cNvSpPr>
            <a:spLocks noGrp="1"/>
          </p:cNvSpPr>
          <p:nvPr>
            <p:ph type="sldNum" sz="quarter" idx="12"/>
          </p:nvPr>
        </p:nvSpPr>
        <p:spPr/>
        <p:txBody>
          <a:bodyPr/>
          <a:lstStyle/>
          <a:p>
            <a:fld id="{2066355A-084C-D24E-9AD2-7E4FC41EA627}" type="slidenum">
              <a:rPr lang="en-US" smtClean="0"/>
              <a:t>4</a:t>
            </a:fld>
            <a:endParaRPr lang="en-US"/>
          </a:p>
        </p:txBody>
      </p:sp>
      <p:sp>
        <p:nvSpPr>
          <p:cNvPr id="5" name="Označba mesta vsebine 4"/>
          <p:cNvSpPr>
            <a:spLocks noGrp="1"/>
          </p:cNvSpPr>
          <p:nvPr>
            <p:ph idx="13"/>
          </p:nvPr>
        </p:nvSpPr>
        <p:spPr/>
        <p:txBody>
          <a:bodyPr/>
          <a:lstStyle/>
          <a:p>
            <a:endParaRPr lang="sl-SI" dirty="0"/>
          </a:p>
        </p:txBody>
      </p:sp>
    </p:spTree>
    <p:extLst>
      <p:ext uri="{BB962C8B-B14F-4D97-AF65-F5344CB8AC3E}">
        <p14:creationId xmlns:p14="http://schemas.microsoft.com/office/powerpoint/2010/main" val="11608970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828844"/>
            <a:ext cx="8229600" cy="435016"/>
          </a:xfrm>
        </p:spPr>
        <p:txBody>
          <a:bodyPr>
            <a:normAutofit fontScale="90000"/>
          </a:bodyPr>
          <a:lstStyle/>
          <a:p>
            <a:r>
              <a:rPr lang="sl-SI" sz="2400" dirty="0" smtClean="0"/>
              <a:t>IAB recommendations - Designation</a:t>
            </a:r>
            <a:endParaRPr lang="sl-SI" sz="2400" dirty="0"/>
          </a:p>
        </p:txBody>
      </p:sp>
      <p:sp>
        <p:nvSpPr>
          <p:cNvPr id="3" name="Označba mesta vsebine 2"/>
          <p:cNvSpPr>
            <a:spLocks noGrp="1"/>
          </p:cNvSpPr>
          <p:nvPr>
            <p:ph idx="1"/>
          </p:nvPr>
        </p:nvSpPr>
        <p:spPr>
          <a:xfrm>
            <a:off x="457200" y="1334108"/>
            <a:ext cx="8229600" cy="3053471"/>
          </a:xfrm>
        </p:spPr>
        <p:txBody>
          <a:bodyPr>
            <a:noAutofit/>
          </a:bodyPr>
          <a:lstStyle/>
          <a:p>
            <a:r>
              <a:rPr lang="sl-SI" sz="1600" dirty="0" smtClean="0"/>
              <a:t>Link between eMS and Payment service of CA</a:t>
            </a:r>
          </a:p>
          <a:p>
            <a:r>
              <a:rPr lang="sl-SI" sz="1600" dirty="0" smtClean="0"/>
              <a:t>Risk assessment exercise and manuals shall be updated</a:t>
            </a:r>
          </a:p>
          <a:p>
            <a:r>
              <a:rPr lang="sl-SI" sz="1600" dirty="0" smtClean="0"/>
              <a:t>Manual on verification and validation of expendicure shall include exact days need for checking the reports </a:t>
            </a:r>
          </a:p>
          <a:p>
            <a:r>
              <a:rPr lang="sl-SI" sz="1600" dirty="0" smtClean="0"/>
              <a:t>Storage format of files in electronic system should be defined in PDF/A standard</a:t>
            </a:r>
          </a:p>
          <a:p>
            <a:r>
              <a:rPr lang="sl-SI" sz="1600" dirty="0" smtClean="0"/>
              <a:t>Staff capacity of SI FLC shall be adequate (update of risk assessment)</a:t>
            </a:r>
          </a:p>
          <a:p>
            <a:r>
              <a:rPr lang="sl-SI" sz="1600" dirty="0" smtClean="0"/>
              <a:t>SI FLC has to have risk assessment for Sampling of expenditure in costs related to equipment and infrastructure</a:t>
            </a:r>
          </a:p>
          <a:p>
            <a:endParaRPr lang="en-US" sz="1600" dirty="0"/>
          </a:p>
        </p:txBody>
      </p:sp>
      <p:sp>
        <p:nvSpPr>
          <p:cNvPr id="4" name="Označba mesta številke diapozitiva 3"/>
          <p:cNvSpPr>
            <a:spLocks noGrp="1"/>
          </p:cNvSpPr>
          <p:nvPr>
            <p:ph type="sldNum" sz="quarter" idx="12"/>
          </p:nvPr>
        </p:nvSpPr>
        <p:spPr/>
        <p:txBody>
          <a:bodyPr/>
          <a:lstStyle/>
          <a:p>
            <a:fld id="{2066355A-084C-D24E-9AD2-7E4FC41EA627}" type="slidenum">
              <a:rPr lang="en-US" smtClean="0"/>
              <a:t>5</a:t>
            </a:fld>
            <a:endParaRPr lang="en-US"/>
          </a:p>
        </p:txBody>
      </p:sp>
      <p:sp>
        <p:nvSpPr>
          <p:cNvPr id="5" name="Označba mesta vsebine 4"/>
          <p:cNvSpPr>
            <a:spLocks noGrp="1"/>
          </p:cNvSpPr>
          <p:nvPr>
            <p:ph idx="13"/>
          </p:nvPr>
        </p:nvSpPr>
        <p:spPr/>
        <p:txBody>
          <a:bodyPr/>
          <a:lstStyle/>
          <a:p>
            <a:endParaRPr lang="sl-SI" dirty="0"/>
          </a:p>
        </p:txBody>
      </p:sp>
      <p:sp>
        <p:nvSpPr>
          <p:cNvPr id="6" name="Navzgor ukrivljena puščica 14"/>
          <p:cNvSpPr/>
          <p:nvPr/>
        </p:nvSpPr>
        <p:spPr>
          <a:xfrm rot="792716">
            <a:off x="8902842" y="6288695"/>
            <a:ext cx="816117" cy="306758"/>
          </a:xfrm>
          <a:prstGeom prst="curved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sl-SI">
              <a:solidFill>
                <a:schemeClr val="tx1"/>
              </a:solidFill>
            </a:endParaRPr>
          </a:p>
        </p:txBody>
      </p:sp>
    </p:spTree>
    <p:extLst>
      <p:ext uri="{BB962C8B-B14F-4D97-AF65-F5344CB8AC3E}">
        <p14:creationId xmlns:p14="http://schemas.microsoft.com/office/powerpoint/2010/main" val="7131173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Open irregularites (financial liability)</a:t>
            </a:r>
            <a:endParaRPr lang="sl-SI" dirty="0"/>
          </a:p>
        </p:txBody>
      </p:sp>
      <p:sp>
        <p:nvSpPr>
          <p:cNvPr id="3" name="Označba mesta vsebine 2"/>
          <p:cNvSpPr>
            <a:spLocks noGrp="1"/>
          </p:cNvSpPr>
          <p:nvPr>
            <p:ph idx="1"/>
          </p:nvPr>
        </p:nvSpPr>
        <p:spPr/>
        <p:txBody>
          <a:bodyPr>
            <a:normAutofit fontScale="92500" lnSpcReduction="20000"/>
          </a:bodyPr>
          <a:lstStyle/>
          <a:p>
            <a:r>
              <a:rPr lang="sl-SI" dirty="0" smtClean="0"/>
              <a:t>AC (Martineum) – LP paid back ERDF but is unable to recover funds from PP (24.160,67 EUR ERDF)</a:t>
            </a:r>
            <a:endParaRPr lang="sl-SI" dirty="0"/>
          </a:p>
          <a:p>
            <a:r>
              <a:rPr lang="sl-SI" dirty="0" smtClean="0"/>
              <a:t>Pannon pleasure</a:t>
            </a:r>
          </a:p>
          <a:p>
            <a:pPr lvl="1"/>
            <a:r>
              <a:rPr lang="sl-SI" dirty="0" smtClean="0"/>
              <a:t>LP (Občina Lendava) did not pay back total ERDF, just partly </a:t>
            </a:r>
            <a:r>
              <a:rPr lang="sl-SI" dirty="0"/>
              <a:t>- 24.037,31 </a:t>
            </a:r>
            <a:r>
              <a:rPr lang="sl-SI" dirty="0" smtClean="0"/>
              <a:t>EUR ERDF remains open</a:t>
            </a:r>
          </a:p>
          <a:p>
            <a:pPr lvl="1"/>
            <a:r>
              <a:rPr lang="sl-SI" dirty="0" smtClean="0"/>
              <a:t>PP (Skanzen) did not pay back </a:t>
            </a:r>
            <a:r>
              <a:rPr lang="sl-SI" dirty="0"/>
              <a:t>- </a:t>
            </a:r>
            <a:r>
              <a:rPr lang="sl-SI" dirty="0" smtClean="0"/>
              <a:t>15.663,48 EUR ERDF</a:t>
            </a:r>
          </a:p>
        </p:txBody>
      </p:sp>
      <p:sp>
        <p:nvSpPr>
          <p:cNvPr id="4" name="Označba mesta številke diapozitiva 3"/>
          <p:cNvSpPr>
            <a:spLocks noGrp="1"/>
          </p:cNvSpPr>
          <p:nvPr>
            <p:ph type="sldNum" sz="quarter" idx="12"/>
          </p:nvPr>
        </p:nvSpPr>
        <p:spPr/>
        <p:txBody>
          <a:bodyPr/>
          <a:lstStyle/>
          <a:p>
            <a:fld id="{2066355A-084C-D24E-9AD2-7E4FC41EA627}" type="slidenum">
              <a:rPr lang="en-US" smtClean="0"/>
              <a:t>6</a:t>
            </a:fld>
            <a:endParaRPr lang="en-US"/>
          </a:p>
        </p:txBody>
      </p:sp>
      <p:sp>
        <p:nvSpPr>
          <p:cNvPr id="5" name="Označba mesta vsebine 4"/>
          <p:cNvSpPr>
            <a:spLocks noGrp="1"/>
          </p:cNvSpPr>
          <p:nvPr>
            <p:ph idx="13"/>
          </p:nvPr>
        </p:nvSpPr>
        <p:spPr/>
        <p:txBody>
          <a:bodyPr/>
          <a:lstStyle/>
          <a:p>
            <a:r>
              <a:rPr lang="sl-SI" dirty="0" smtClean="0"/>
              <a:t>OP SI-HU 2007-2013</a:t>
            </a:r>
            <a:endParaRPr lang="sl-SI" dirty="0"/>
          </a:p>
        </p:txBody>
      </p:sp>
    </p:spTree>
    <p:extLst>
      <p:ext uri="{BB962C8B-B14F-4D97-AF65-F5344CB8AC3E}">
        <p14:creationId xmlns:p14="http://schemas.microsoft.com/office/powerpoint/2010/main" val="3218912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značba mesta številke diapozitiva 3"/>
          <p:cNvSpPr>
            <a:spLocks noGrp="1"/>
          </p:cNvSpPr>
          <p:nvPr>
            <p:ph type="sldNum" sz="quarter" idx="12"/>
          </p:nvPr>
        </p:nvSpPr>
        <p:spPr/>
        <p:txBody>
          <a:bodyPr/>
          <a:lstStyle/>
          <a:p>
            <a:fld id="{2066355A-084C-D24E-9AD2-7E4FC41EA627}" type="slidenum">
              <a:rPr lang="en-US" smtClean="0"/>
              <a:t>7</a:t>
            </a:fld>
            <a:endParaRPr lang="en-US"/>
          </a:p>
        </p:txBody>
      </p:sp>
      <p:sp>
        <p:nvSpPr>
          <p:cNvPr id="5" name="Označba mesta vsebine 4"/>
          <p:cNvSpPr>
            <a:spLocks noGrp="1"/>
          </p:cNvSpPr>
          <p:nvPr>
            <p:ph idx="13"/>
          </p:nvPr>
        </p:nvSpPr>
        <p:spPr/>
        <p:txBody>
          <a:bodyPr/>
          <a:lstStyle/>
          <a:p>
            <a:endParaRPr lang="sl-SI" dirty="0"/>
          </a:p>
          <a:p>
            <a:endParaRPr lang="sl-SI" dirty="0"/>
          </a:p>
        </p:txBody>
      </p:sp>
      <p:graphicFrame>
        <p:nvGraphicFramePr>
          <p:cNvPr id="6" name="Group 36"/>
          <p:cNvGraphicFramePr>
            <a:graphicFrameLocks noGrp="1"/>
          </p:cNvGraphicFramePr>
          <p:nvPr>
            <p:ph idx="1"/>
            <p:extLst>
              <p:ext uri="{D42A27DB-BD31-4B8C-83A1-F6EECF244321}">
                <p14:modId xmlns:p14="http://schemas.microsoft.com/office/powerpoint/2010/main" val="1064925402"/>
              </p:ext>
            </p:extLst>
          </p:nvPr>
        </p:nvGraphicFramePr>
        <p:xfrm>
          <a:off x="120770" y="978829"/>
          <a:ext cx="8850702" cy="3158172"/>
        </p:xfrm>
        <a:graphic>
          <a:graphicData uri="http://schemas.openxmlformats.org/drawingml/2006/table">
            <a:tbl>
              <a:tblPr/>
              <a:tblGrid>
                <a:gridCol w="1595887">
                  <a:extLst>
                    <a:ext uri="{9D8B030D-6E8A-4147-A177-3AD203B41FA5}">
                      <a16:colId xmlns:a16="http://schemas.microsoft.com/office/drawing/2014/main" val="20000"/>
                    </a:ext>
                  </a:extLst>
                </a:gridCol>
                <a:gridCol w="1207698">
                  <a:extLst>
                    <a:ext uri="{9D8B030D-6E8A-4147-A177-3AD203B41FA5}">
                      <a16:colId xmlns:a16="http://schemas.microsoft.com/office/drawing/2014/main" val="20001"/>
                    </a:ext>
                  </a:extLst>
                </a:gridCol>
                <a:gridCol w="1190445">
                  <a:extLst>
                    <a:ext uri="{9D8B030D-6E8A-4147-A177-3AD203B41FA5}">
                      <a16:colId xmlns:a16="http://schemas.microsoft.com/office/drawing/2014/main" val="20002"/>
                    </a:ext>
                  </a:extLst>
                </a:gridCol>
                <a:gridCol w="1250830">
                  <a:extLst>
                    <a:ext uri="{9D8B030D-6E8A-4147-A177-3AD203B41FA5}">
                      <a16:colId xmlns:a16="http://schemas.microsoft.com/office/drawing/2014/main" val="20003"/>
                    </a:ext>
                  </a:extLst>
                </a:gridCol>
                <a:gridCol w="1130061">
                  <a:extLst>
                    <a:ext uri="{9D8B030D-6E8A-4147-A177-3AD203B41FA5}">
                      <a16:colId xmlns:a16="http://schemas.microsoft.com/office/drawing/2014/main" val="20004"/>
                    </a:ext>
                  </a:extLst>
                </a:gridCol>
                <a:gridCol w="1259456">
                  <a:extLst>
                    <a:ext uri="{9D8B030D-6E8A-4147-A177-3AD203B41FA5}">
                      <a16:colId xmlns:a16="http://schemas.microsoft.com/office/drawing/2014/main" val="20005"/>
                    </a:ext>
                  </a:extLst>
                </a:gridCol>
                <a:gridCol w="1216325">
                  <a:extLst>
                    <a:ext uri="{9D8B030D-6E8A-4147-A177-3AD203B41FA5}">
                      <a16:colId xmlns:a16="http://schemas.microsoft.com/office/drawing/2014/main" val="20006"/>
                    </a:ext>
                  </a:extLst>
                </a:gridCol>
              </a:tblGrid>
              <a:tr h="66019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1" i="0" u="none" strike="noStrike" cap="none" normalizeH="0" baseline="0" dirty="0" smtClean="0">
                          <a:ln>
                            <a:noFill/>
                          </a:ln>
                          <a:solidFill>
                            <a:srgbClr val="C00000"/>
                          </a:solidFill>
                          <a:effectLst/>
                          <a:latin typeface="Tahoma" charset="0"/>
                          <a:ea typeface="ＭＳ Ｐゴシック" pitchFamily="34" charset="-128"/>
                          <a:cs typeface="Tahoma" charset="0"/>
                        </a:rPr>
                        <a:t>PRIORITY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sl-SI" sz="1200" b="1" i="0" u="none" strike="noStrike" cap="none" normalizeH="0" baseline="0" dirty="0" smtClean="0">
                          <a:ln>
                            <a:noFill/>
                          </a:ln>
                          <a:solidFill>
                            <a:srgbClr val="C00000"/>
                          </a:solidFill>
                          <a:effectLst/>
                          <a:latin typeface="Tahoma" charset="0"/>
                          <a:ea typeface="ＭＳ Ｐゴシック" pitchFamily="34" charset="-128"/>
                          <a:cs typeface="Tahoma" charset="0"/>
                        </a:rPr>
                        <a:t>PLANNED</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smtClean="0">
                          <a:ln>
                            <a:noFill/>
                          </a:ln>
                          <a:solidFill>
                            <a:srgbClr val="C00000"/>
                          </a:solidFill>
                          <a:effectLst/>
                          <a:latin typeface="Tahoma" charset="0"/>
                          <a:ea typeface="ＭＳ Ｐゴシック" pitchFamily="34" charset="-128"/>
                          <a:cs typeface="Tahoma" charset="0"/>
                        </a:rPr>
                        <a:t>ERDF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sl-SI" sz="1200" b="1" i="0" u="none" strike="noStrike" cap="none" normalizeH="0" baseline="0" dirty="0" smtClean="0">
                          <a:ln>
                            <a:noFill/>
                          </a:ln>
                          <a:solidFill>
                            <a:srgbClr val="C00000"/>
                          </a:solidFill>
                          <a:effectLst/>
                          <a:latin typeface="Tahoma" charset="0"/>
                          <a:ea typeface="ＭＳ Ｐゴシック" pitchFamily="34" charset="-128"/>
                          <a:cs typeface="Tahoma" charset="0"/>
                        </a:rPr>
                        <a:t>REALISED</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smtClean="0">
                          <a:ln>
                            <a:noFill/>
                          </a:ln>
                          <a:solidFill>
                            <a:srgbClr val="C00000"/>
                          </a:solidFill>
                          <a:effectLst/>
                          <a:latin typeface="Tahoma" charset="0"/>
                          <a:ea typeface="ＭＳ Ｐゴシック" pitchFamily="34" charset="-128"/>
                          <a:cs typeface="Tahoma" charset="0"/>
                        </a:rPr>
                        <a:t>ERDF</a:t>
                      </a:r>
                    </a:p>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GB" sz="1200" b="1" i="0" u="none" strike="noStrike" cap="none" normalizeH="0" baseline="0" dirty="0" smtClean="0">
                        <a:ln>
                          <a:noFill/>
                        </a:ln>
                        <a:solidFill>
                          <a:srgbClr val="C00000"/>
                        </a:solidFill>
                        <a:effectLst/>
                        <a:latin typeface="Tahoma" charset="0"/>
                        <a:ea typeface="ＭＳ Ｐゴシック" pitchFamily="34" charset="-128"/>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342900" algn="ctr" defTabSz="914400" rtl="0" eaLnBrk="1" fontAlgn="base" latinLnBrk="0" hangingPunct="1">
                        <a:lnSpc>
                          <a:spcPct val="100000"/>
                        </a:lnSpc>
                        <a:spcBef>
                          <a:spcPct val="0"/>
                        </a:spcBef>
                        <a:spcAft>
                          <a:spcPct val="0"/>
                        </a:spcAft>
                        <a:buClrTx/>
                        <a:buSzTx/>
                        <a:buFontTx/>
                        <a:buNone/>
                        <a:tabLst/>
                      </a:pPr>
                      <a:r>
                        <a:rPr kumimoji="0" lang="sl-SI" sz="1200" b="1" i="0" u="none" strike="noStrike" cap="none" normalizeH="0" baseline="0" dirty="0" smtClean="0">
                          <a:ln>
                            <a:noFill/>
                          </a:ln>
                          <a:solidFill>
                            <a:srgbClr val="C00000"/>
                          </a:solidFill>
                          <a:effectLst/>
                          <a:latin typeface="Tahoma" charset="0"/>
                          <a:ea typeface="ＭＳ Ｐゴシック" pitchFamily="34" charset="-128"/>
                          <a:cs typeface="Tahoma" charset="0"/>
                        </a:rPr>
                        <a:t>PLANNED NATIONAL</a:t>
                      </a:r>
                      <a:r>
                        <a:rPr kumimoji="0" lang="en-GB" sz="1200" b="1" i="0" u="none" strike="noStrike" cap="none" normalizeH="0" baseline="0" dirty="0" smtClean="0">
                          <a:ln>
                            <a:noFill/>
                          </a:ln>
                          <a:solidFill>
                            <a:srgbClr val="C00000"/>
                          </a:solidFill>
                          <a:effectLst/>
                          <a:latin typeface="Tahoma" charset="0"/>
                          <a:ea typeface="ＭＳ Ｐゴシック" pitchFamily="34" charset="-128"/>
                          <a:cs typeface="Tahoma" charset="0"/>
                        </a:rPr>
                        <a:t> CO-</a:t>
                      </a:r>
                    </a:p>
                    <a:p>
                      <a:pPr marL="0" marR="0" lvl="0" indent="-342900" algn="ctr"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smtClean="0">
                          <a:ln>
                            <a:noFill/>
                          </a:ln>
                          <a:solidFill>
                            <a:srgbClr val="C00000"/>
                          </a:solidFill>
                          <a:effectLst/>
                          <a:latin typeface="Tahoma" charset="0"/>
                          <a:ea typeface="ＭＳ Ｐゴシック" pitchFamily="34" charset="-128"/>
                          <a:cs typeface="Tahoma" charset="0"/>
                        </a:rPr>
                        <a:t>FINANCING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342900" algn="ctr" defTabSz="914400" rtl="0" eaLnBrk="1" fontAlgn="base" latinLnBrk="0" hangingPunct="1">
                        <a:lnSpc>
                          <a:spcPct val="100000"/>
                        </a:lnSpc>
                        <a:spcBef>
                          <a:spcPct val="0"/>
                        </a:spcBef>
                        <a:spcAft>
                          <a:spcPct val="0"/>
                        </a:spcAft>
                        <a:buClrTx/>
                        <a:buSzTx/>
                        <a:buFontTx/>
                        <a:buNone/>
                        <a:tabLst/>
                      </a:pPr>
                      <a:r>
                        <a:rPr kumimoji="0" lang="sl-SI" sz="1200" b="1" i="0" u="none" strike="noStrike" cap="none" normalizeH="0" baseline="0" dirty="0" smtClean="0">
                          <a:ln>
                            <a:noFill/>
                          </a:ln>
                          <a:solidFill>
                            <a:srgbClr val="C00000"/>
                          </a:solidFill>
                          <a:effectLst/>
                          <a:latin typeface="Tahoma" charset="0"/>
                          <a:ea typeface="ＭＳ Ｐゴシック" pitchFamily="34" charset="-128"/>
                          <a:cs typeface="Tahoma" charset="0"/>
                        </a:rPr>
                        <a:t>REALISED NATIONAL</a:t>
                      </a:r>
                      <a:r>
                        <a:rPr kumimoji="0" lang="en-GB" sz="1200" b="1" i="0" u="none" strike="noStrike" cap="none" normalizeH="0" baseline="0" dirty="0" smtClean="0">
                          <a:ln>
                            <a:noFill/>
                          </a:ln>
                          <a:solidFill>
                            <a:srgbClr val="C00000"/>
                          </a:solidFill>
                          <a:effectLst/>
                          <a:latin typeface="Tahoma" charset="0"/>
                          <a:ea typeface="ＭＳ Ｐゴシック" pitchFamily="34" charset="-128"/>
                          <a:cs typeface="Tahoma" charset="0"/>
                        </a:rPr>
                        <a:t> CO-</a:t>
                      </a:r>
                    </a:p>
                    <a:p>
                      <a:pPr marL="0" marR="0" lvl="0" indent="-342900" algn="ctr"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smtClean="0">
                          <a:ln>
                            <a:noFill/>
                          </a:ln>
                          <a:solidFill>
                            <a:srgbClr val="C00000"/>
                          </a:solidFill>
                          <a:effectLst/>
                          <a:latin typeface="Tahoma" charset="0"/>
                          <a:ea typeface="ＭＳ Ｐゴシック" pitchFamily="34" charset="-128"/>
                          <a:cs typeface="Tahoma" charset="0"/>
                        </a:rPr>
                        <a:t>FINANCING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sl-SI" sz="1200" b="1" i="0" u="none" strike="noStrike" cap="none" normalizeH="0" baseline="0" dirty="0" smtClean="0">
                          <a:ln>
                            <a:noFill/>
                          </a:ln>
                          <a:solidFill>
                            <a:srgbClr val="C00000"/>
                          </a:solidFill>
                          <a:effectLst/>
                          <a:latin typeface="Tahoma" charset="0"/>
                          <a:ea typeface="ＭＳ Ｐゴシック" pitchFamily="34" charset="-128"/>
                          <a:cs typeface="Tahoma" charset="0"/>
                        </a:rPr>
                        <a:t>PLANNED</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sl-SI" sz="1200" b="1" i="0" u="none" strike="noStrike" cap="none" normalizeH="0" baseline="0" dirty="0" smtClean="0">
                          <a:ln>
                            <a:noFill/>
                          </a:ln>
                          <a:solidFill>
                            <a:srgbClr val="C00000"/>
                          </a:solidFill>
                          <a:effectLst/>
                          <a:latin typeface="Tahoma" charset="0"/>
                          <a:ea typeface="ＭＳ Ｐゴシック" pitchFamily="34" charset="-128"/>
                          <a:cs typeface="Tahoma" charset="0"/>
                        </a:rPr>
                        <a:t>TOTAL</a:t>
                      </a:r>
                      <a:endParaRPr kumimoji="0" lang="de-DE" sz="1200" b="1" i="0" u="none" strike="noStrike" cap="none" normalizeH="0" baseline="0" dirty="0" smtClean="0">
                        <a:ln>
                          <a:noFill/>
                        </a:ln>
                        <a:solidFill>
                          <a:srgbClr val="C00000"/>
                        </a:solidFill>
                        <a:effectLst/>
                        <a:latin typeface="Tahoma" charset="0"/>
                        <a:ea typeface="ＭＳ Ｐゴシック" pitchFamily="34" charset="-128"/>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sl-SI" sz="1200" b="1" i="0" u="none" strike="noStrike" cap="none" normalizeH="0" baseline="0" dirty="0" smtClean="0">
                          <a:ln>
                            <a:noFill/>
                          </a:ln>
                          <a:solidFill>
                            <a:srgbClr val="C00000"/>
                          </a:solidFill>
                          <a:effectLst/>
                          <a:latin typeface="Tahoma" charset="0"/>
                          <a:ea typeface="ＭＳ Ｐゴシック" pitchFamily="34" charset="-128"/>
                          <a:cs typeface="Tahoma" charset="0"/>
                        </a:rPr>
                        <a:t>REALISED</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sl-SI" sz="1200" b="1" i="0" u="none" strike="noStrike" cap="none" normalizeH="0" baseline="0" dirty="0" smtClean="0">
                          <a:ln>
                            <a:noFill/>
                          </a:ln>
                          <a:solidFill>
                            <a:srgbClr val="C00000"/>
                          </a:solidFill>
                          <a:effectLst/>
                          <a:latin typeface="Tahoma" charset="0"/>
                          <a:ea typeface="ＭＳ Ｐゴシック" pitchFamily="34" charset="-128"/>
                          <a:cs typeface="Tahoma" charset="0"/>
                        </a:rPr>
                        <a:t>TOTAL</a:t>
                      </a:r>
                      <a:endParaRPr kumimoji="0" lang="de-DE" sz="1200" b="1" i="0" u="none" strike="noStrike" cap="none" normalizeH="0" baseline="0" dirty="0" smtClean="0">
                        <a:ln>
                          <a:noFill/>
                        </a:ln>
                        <a:solidFill>
                          <a:srgbClr val="C00000"/>
                        </a:solidFill>
                        <a:effectLst/>
                        <a:latin typeface="Tahoma" charset="0"/>
                        <a:ea typeface="ＭＳ Ｐゴシック" pitchFamily="34" charset="-128"/>
                        <a:cs typeface="Tahoma"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de-DE" sz="1200" b="1" i="0" u="none" strike="noStrike" cap="none" normalizeH="0" baseline="0" dirty="0" smtClean="0">
                        <a:ln>
                          <a:noFill/>
                        </a:ln>
                        <a:solidFill>
                          <a:srgbClr val="C00000"/>
                        </a:solidFill>
                        <a:effectLst/>
                        <a:latin typeface="Tahoma" charset="0"/>
                        <a:ea typeface="ＭＳ Ｐゴシック" pitchFamily="34" charset="-128"/>
                        <a:cs typeface="Tahom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2427">
                <a:tc>
                  <a:txBody>
                    <a:bodyPr/>
                    <a:lstStyle/>
                    <a:p>
                      <a:pPr marL="0" marR="0" lvl="0" indent="-342900" algn="ctr" defTabSz="914400" rtl="0" eaLnBrk="1" fontAlgn="base" latinLnBrk="0" hangingPunct="1">
                        <a:lnSpc>
                          <a:spcPct val="100000"/>
                        </a:lnSpc>
                        <a:spcBef>
                          <a:spcPct val="0"/>
                        </a:spcBef>
                        <a:spcAft>
                          <a:spcPct val="0"/>
                        </a:spcAft>
                        <a:buClrTx/>
                        <a:buSzTx/>
                        <a:buFontTx/>
                        <a:buNone/>
                        <a:tabLst/>
                      </a:pPr>
                      <a:r>
                        <a:rPr kumimoji="0" lang="sl-SI" sz="1200" b="1" i="0" u="none" strike="noStrike" cap="none" normalizeH="0" baseline="0" dirty="0" smtClean="0">
                          <a:ln>
                            <a:noFill/>
                          </a:ln>
                          <a:solidFill>
                            <a:srgbClr val="008000"/>
                          </a:solidFill>
                          <a:effectLst/>
                          <a:latin typeface="Tahoma" charset="0"/>
                          <a:ea typeface="ＭＳ Ｐゴシック" pitchFamily="34" charset="-128"/>
                          <a:cs typeface="Tahoma" charset="0"/>
                        </a:rPr>
                        <a:t>1 - ATTRACTIVE REGION</a:t>
                      </a:r>
                      <a:endParaRPr kumimoji="0" lang="de-DE" sz="1200" b="1" i="0" u="none" strike="noStrike" cap="none" normalizeH="0" baseline="0" dirty="0" smtClean="0">
                        <a:ln>
                          <a:noFill/>
                        </a:ln>
                        <a:solidFill>
                          <a:srgbClr val="008000"/>
                        </a:solidFill>
                        <a:effectLst/>
                        <a:latin typeface="Tahoma" charset="0"/>
                        <a:ea typeface="ＭＳ Ｐゴシック" pitchFamily="34" charset="-128"/>
                        <a:cs typeface="Tahoma"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sl-SI" sz="1100" b="0" i="0" u="none" strike="noStrike" cap="none" normalizeH="0" baseline="0" dirty="0" smtClean="0">
                          <a:ln>
                            <a:noFill/>
                          </a:ln>
                          <a:solidFill>
                            <a:schemeClr val="tx1"/>
                          </a:solidFill>
                          <a:effectLst/>
                          <a:latin typeface="Tahoma" charset="0"/>
                          <a:ea typeface="ＭＳ Ｐゴシック" pitchFamily="34" charset="-128"/>
                          <a:cs typeface="Tahoma" charset="0"/>
                        </a:rPr>
                        <a:t>10.000.000,00</a:t>
                      </a:r>
                      <a:endParaRPr kumimoji="0" lang="en-GB" sz="1100" b="0" i="0" u="none" strike="noStrike" cap="none" normalizeH="0" baseline="0" dirty="0" smtClean="0">
                        <a:ln>
                          <a:noFill/>
                        </a:ln>
                        <a:solidFill>
                          <a:schemeClr val="tx1"/>
                        </a:solidFill>
                        <a:effectLst/>
                        <a:latin typeface="Tahoma" charset="0"/>
                        <a:ea typeface="ＭＳ Ｐゴシック" pitchFamily="34" charset="-128"/>
                        <a:cs typeface="Tahoma"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20000"/>
                        </a:spcBef>
                        <a:spcAft>
                          <a:spcPct val="0"/>
                        </a:spcAft>
                        <a:buClrTx/>
                        <a:buSzTx/>
                        <a:buFontTx/>
                        <a:buNone/>
                        <a:tabLst/>
                      </a:pPr>
                      <a:r>
                        <a:rPr kumimoji="0" lang="sl-SI" sz="1100" b="0" i="0" u="none" strike="noStrike" cap="none" normalizeH="0" baseline="0" dirty="0" smtClean="0">
                          <a:ln>
                            <a:noFill/>
                          </a:ln>
                          <a:solidFill>
                            <a:schemeClr val="tx1"/>
                          </a:solidFill>
                          <a:effectLst/>
                          <a:latin typeface="Tahoma" charset="0"/>
                          <a:ea typeface="ＭＳ Ｐゴシック" pitchFamily="34" charset="-128"/>
                          <a:cs typeface="Tahoma" charset="0"/>
                        </a:rPr>
                        <a:t>0,00</a:t>
                      </a:r>
                      <a:endParaRPr kumimoji="0" lang="en-US" sz="1100" b="0" i="0" u="none" strike="noStrike" cap="none" normalizeH="0" baseline="0" dirty="0" smtClean="0">
                        <a:ln>
                          <a:noFill/>
                        </a:ln>
                        <a:solidFill>
                          <a:schemeClr val="tx1"/>
                        </a:solidFill>
                        <a:effectLst/>
                        <a:latin typeface="Tahoma" charset="0"/>
                        <a:ea typeface="ＭＳ Ｐゴシック" pitchFamily="34" charset="-128"/>
                        <a:cs typeface="Tahoma"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20000"/>
                        </a:spcBef>
                        <a:spcAft>
                          <a:spcPct val="0"/>
                        </a:spcAft>
                        <a:buClrTx/>
                        <a:buSzTx/>
                        <a:buFontTx/>
                        <a:buNone/>
                        <a:tabLst/>
                      </a:pPr>
                      <a:r>
                        <a:rPr kumimoji="0" lang="sl-SI" sz="1100" b="0" i="0" u="none" strike="noStrike" cap="none" normalizeH="0" baseline="0" dirty="0" smtClean="0">
                          <a:ln>
                            <a:noFill/>
                          </a:ln>
                          <a:solidFill>
                            <a:schemeClr val="tx1"/>
                          </a:solidFill>
                          <a:effectLst/>
                          <a:latin typeface="Tahoma" charset="0"/>
                          <a:ea typeface="ＭＳ Ｐゴシック" pitchFamily="34" charset="-128"/>
                          <a:cs typeface="Tahoma" charset="0"/>
                        </a:rPr>
                        <a:t>1.764.705,89</a:t>
                      </a:r>
                      <a:endParaRPr kumimoji="0" lang="en-US" sz="1100" b="0" i="0" u="none" strike="noStrike" cap="none" normalizeH="0" baseline="0" dirty="0" smtClean="0">
                        <a:ln>
                          <a:noFill/>
                        </a:ln>
                        <a:solidFill>
                          <a:schemeClr val="tx1"/>
                        </a:solidFill>
                        <a:effectLst/>
                        <a:latin typeface="Tahoma" charset="0"/>
                        <a:ea typeface="ＭＳ Ｐゴシック" pitchFamily="34" charset="-128"/>
                        <a:cs typeface="Tahoma"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20000"/>
                        </a:spcBef>
                        <a:spcAft>
                          <a:spcPct val="0"/>
                        </a:spcAft>
                        <a:buClrTx/>
                        <a:buSzTx/>
                        <a:buFontTx/>
                        <a:buNone/>
                        <a:tabLst/>
                      </a:pPr>
                      <a:r>
                        <a:rPr kumimoji="0" lang="sl-SI" sz="1100" b="0" i="0" u="none" strike="noStrike" cap="none" normalizeH="0" baseline="0" dirty="0" smtClean="0">
                          <a:ln>
                            <a:noFill/>
                          </a:ln>
                          <a:solidFill>
                            <a:schemeClr val="tx1"/>
                          </a:solidFill>
                          <a:effectLst/>
                          <a:latin typeface="Tahoma" charset="0"/>
                          <a:ea typeface="ＭＳ Ｐゴシック" pitchFamily="34" charset="-128"/>
                          <a:cs typeface="Tahoma" charset="0"/>
                        </a:rPr>
                        <a:t>0,00</a:t>
                      </a:r>
                      <a:endParaRPr kumimoji="0" lang="en-US" sz="1100" b="0" i="0" u="none" strike="noStrike" cap="none" normalizeH="0" baseline="0" dirty="0" smtClean="0">
                        <a:ln>
                          <a:noFill/>
                        </a:ln>
                        <a:solidFill>
                          <a:schemeClr val="tx1"/>
                        </a:solidFill>
                        <a:effectLst/>
                        <a:latin typeface="Tahoma" charset="0"/>
                        <a:ea typeface="ＭＳ Ｐゴシック" pitchFamily="34" charset="-128"/>
                        <a:cs typeface="Tahoma"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20000"/>
                        </a:spcBef>
                        <a:spcAft>
                          <a:spcPct val="0"/>
                        </a:spcAft>
                        <a:buClrTx/>
                        <a:buSzTx/>
                        <a:buFontTx/>
                        <a:buNone/>
                        <a:tabLst/>
                      </a:pPr>
                      <a:r>
                        <a:rPr kumimoji="0" lang="sl-SI" sz="1100" b="1" i="0" u="none" strike="noStrike" cap="none" normalizeH="0" baseline="0" dirty="0" smtClean="0">
                          <a:ln>
                            <a:noFill/>
                          </a:ln>
                          <a:solidFill>
                            <a:schemeClr val="tx1"/>
                          </a:solidFill>
                          <a:effectLst/>
                          <a:latin typeface="Tahoma" charset="0"/>
                          <a:ea typeface="ＭＳ Ｐゴシック" pitchFamily="34" charset="-128"/>
                          <a:cs typeface="Tahoma" charset="0"/>
                        </a:rPr>
                        <a:t>11.764.705,89</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20000"/>
                        </a:spcBef>
                        <a:spcAft>
                          <a:spcPct val="0"/>
                        </a:spcAft>
                        <a:buClrTx/>
                        <a:buSzTx/>
                        <a:buFontTx/>
                        <a:buNone/>
                        <a:tabLst/>
                      </a:pPr>
                      <a:r>
                        <a:rPr kumimoji="0" lang="sl-SI" sz="1100" b="1" i="0" u="none" strike="noStrike" cap="none" normalizeH="0" baseline="0" dirty="0" smtClean="0">
                          <a:ln>
                            <a:noFill/>
                          </a:ln>
                          <a:solidFill>
                            <a:schemeClr val="tx1"/>
                          </a:solidFill>
                          <a:effectLst/>
                          <a:latin typeface="Tahoma" charset="0"/>
                          <a:ea typeface="ＭＳ Ｐゴシック" pitchFamily="34" charset="-128"/>
                          <a:cs typeface="Tahoma" charset="0"/>
                        </a:rPr>
                        <a:t>0,00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70409">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sl-SI" sz="1200" b="1" i="0" u="none" strike="noStrike" cap="none" normalizeH="0" baseline="0" dirty="0" smtClean="0">
                          <a:ln>
                            <a:noFill/>
                          </a:ln>
                          <a:solidFill>
                            <a:srgbClr val="008000"/>
                          </a:solidFill>
                          <a:effectLst/>
                          <a:latin typeface="Tahoma" charset="0"/>
                          <a:ea typeface="ＭＳ Ｐゴシック" pitchFamily="34" charset="-128"/>
                          <a:cs typeface="Tahoma" charset="0"/>
                        </a:rPr>
                        <a:t>2 – COOPERATIVE REGION</a:t>
                      </a:r>
                      <a:endParaRPr kumimoji="0" lang="de-DE" sz="1200" b="1" i="0" u="none" strike="noStrike" cap="none" normalizeH="0" baseline="0" dirty="0" smtClean="0">
                        <a:ln>
                          <a:noFill/>
                        </a:ln>
                        <a:solidFill>
                          <a:srgbClr val="008000"/>
                        </a:solidFill>
                        <a:effectLst/>
                        <a:latin typeface="Tahoma" charset="0"/>
                        <a:ea typeface="ＭＳ Ｐゴシック" pitchFamily="34" charset="-128"/>
                        <a:cs typeface="Tahoma"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sl-SI" sz="1100" b="0" i="0" u="none" strike="noStrike" cap="none" normalizeH="0" baseline="0" dirty="0" smtClean="0">
                          <a:ln>
                            <a:noFill/>
                          </a:ln>
                          <a:solidFill>
                            <a:schemeClr val="tx1"/>
                          </a:solidFill>
                          <a:effectLst/>
                          <a:latin typeface="Tahoma" charset="0"/>
                          <a:ea typeface="ＭＳ Ｐゴシック" pitchFamily="34" charset="-128"/>
                          <a:cs typeface="Tahoma" charset="0"/>
                        </a:rPr>
                        <a:t>3.295.015,00</a:t>
                      </a:r>
                      <a:endParaRPr kumimoji="0" lang="en-GB" sz="1100" b="0" i="0" u="none" strike="noStrike" cap="none" normalizeH="0" baseline="0" dirty="0" smtClean="0">
                        <a:ln>
                          <a:noFill/>
                        </a:ln>
                        <a:solidFill>
                          <a:schemeClr val="tx1"/>
                        </a:solidFill>
                        <a:effectLst/>
                        <a:latin typeface="Tahoma" charset="0"/>
                        <a:ea typeface="ＭＳ Ｐゴシック" pitchFamily="34" charset="-128"/>
                        <a:cs typeface="Tahoma"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sl-SI" sz="1100" b="0" i="0" u="none" strike="noStrike" cap="none" normalizeH="0" baseline="0" dirty="0" smtClean="0">
                          <a:ln>
                            <a:noFill/>
                          </a:ln>
                          <a:solidFill>
                            <a:schemeClr val="tx1"/>
                          </a:solidFill>
                          <a:effectLst/>
                          <a:latin typeface="Tahoma" charset="0"/>
                          <a:ea typeface="ＭＳ Ｐゴシック" pitchFamily="34" charset="-128"/>
                          <a:cs typeface="Tahoma" charset="0"/>
                        </a:rPr>
                        <a:t>0,00</a:t>
                      </a:r>
                      <a:endParaRPr kumimoji="0" lang="en-GB" sz="1100" b="0" i="0" u="none" strike="noStrike" cap="none" normalizeH="0" baseline="0" dirty="0" smtClean="0">
                        <a:ln>
                          <a:noFill/>
                        </a:ln>
                        <a:solidFill>
                          <a:schemeClr val="tx1"/>
                        </a:solidFill>
                        <a:effectLst/>
                        <a:latin typeface="Tahoma" charset="0"/>
                        <a:ea typeface="ＭＳ Ｐゴシック" pitchFamily="34" charset="-128"/>
                        <a:cs typeface="Tahoma"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sl-SI" sz="1100" b="0" i="0" u="none" strike="noStrike" cap="none" normalizeH="0" baseline="0" dirty="0" smtClean="0">
                          <a:ln>
                            <a:noFill/>
                          </a:ln>
                          <a:solidFill>
                            <a:schemeClr val="tx1"/>
                          </a:solidFill>
                          <a:effectLst/>
                          <a:latin typeface="Tahoma" charset="0"/>
                          <a:ea typeface="ＭＳ Ｐゴシック" pitchFamily="34" charset="-128"/>
                          <a:cs typeface="Tahoma" charset="0"/>
                        </a:rPr>
                        <a:t>581.473,24</a:t>
                      </a:r>
                      <a:endParaRPr kumimoji="0" lang="en-GB" sz="1100" b="0" i="0" u="none" strike="noStrike" cap="none" normalizeH="0" baseline="0" dirty="0" smtClean="0">
                        <a:ln>
                          <a:noFill/>
                        </a:ln>
                        <a:solidFill>
                          <a:schemeClr val="tx1"/>
                        </a:solidFill>
                        <a:effectLst/>
                        <a:latin typeface="Tahoma" charset="0"/>
                        <a:ea typeface="ＭＳ Ｐゴシック" pitchFamily="34" charset="-128"/>
                        <a:cs typeface="Tahoma"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sl-SI" sz="1100" b="0" i="0" u="none" strike="noStrike" cap="none" normalizeH="0" baseline="0" dirty="0" smtClean="0">
                          <a:ln>
                            <a:noFill/>
                          </a:ln>
                          <a:solidFill>
                            <a:schemeClr val="tx1"/>
                          </a:solidFill>
                          <a:effectLst/>
                          <a:latin typeface="Tahoma" charset="0"/>
                          <a:ea typeface="ＭＳ Ｐゴシック" pitchFamily="34" charset="-128"/>
                          <a:cs typeface="Tahoma" charset="0"/>
                        </a:rPr>
                        <a:t>0,00</a:t>
                      </a:r>
                      <a:endParaRPr kumimoji="0" lang="en-GB" sz="1100" b="0" i="0" u="none" strike="noStrike" cap="none" normalizeH="0" baseline="0" dirty="0" smtClean="0">
                        <a:ln>
                          <a:noFill/>
                        </a:ln>
                        <a:solidFill>
                          <a:schemeClr val="tx1"/>
                        </a:solidFill>
                        <a:effectLst/>
                        <a:latin typeface="Tahoma" charset="0"/>
                        <a:ea typeface="ＭＳ Ｐゴシック" pitchFamily="34" charset="-128"/>
                        <a:cs typeface="Tahoma"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sl-SI" sz="1100" b="1" i="0" u="none" strike="noStrike" cap="none" normalizeH="0" baseline="0" dirty="0" smtClean="0">
                          <a:ln>
                            <a:noFill/>
                          </a:ln>
                          <a:solidFill>
                            <a:schemeClr val="tx1"/>
                          </a:solidFill>
                          <a:effectLst/>
                          <a:latin typeface="Tahoma" charset="0"/>
                          <a:ea typeface="ＭＳ Ｐゴシック" pitchFamily="34" charset="-128"/>
                          <a:cs typeface="Tahoma" charset="0"/>
                        </a:rPr>
                        <a:t>3.876.488,24</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20000"/>
                        </a:spcBef>
                        <a:spcAft>
                          <a:spcPct val="0"/>
                        </a:spcAft>
                        <a:buClrTx/>
                        <a:buSzTx/>
                        <a:buFontTx/>
                        <a:buNone/>
                        <a:tabLst/>
                      </a:pPr>
                      <a:r>
                        <a:rPr kumimoji="0" lang="sl-SI" sz="1100" b="1" i="0" u="none" strike="noStrike" cap="none" normalizeH="0" baseline="0" dirty="0" smtClean="0">
                          <a:ln>
                            <a:noFill/>
                          </a:ln>
                          <a:solidFill>
                            <a:schemeClr val="tx1"/>
                          </a:solidFill>
                          <a:effectLst/>
                          <a:latin typeface="Tahoma" charset="0"/>
                          <a:ea typeface="ＭＳ Ｐゴシック" pitchFamily="34" charset="-128"/>
                          <a:cs typeface="Tahoma" charset="0"/>
                        </a:rPr>
                        <a:t>0,00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13559">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sl-SI" sz="1200" b="1" i="0" u="none" strike="noStrike" cap="none" normalizeH="0" baseline="0" dirty="0" smtClean="0">
                          <a:ln>
                            <a:noFill/>
                          </a:ln>
                          <a:solidFill>
                            <a:srgbClr val="008000"/>
                          </a:solidFill>
                          <a:effectLst/>
                          <a:latin typeface="Tahoma" charset="0"/>
                          <a:ea typeface="ＭＳ Ｐゴシック" pitchFamily="34" charset="-128"/>
                        </a:rPr>
                        <a:t>3- TECHNICAL ASSISTANCE</a:t>
                      </a:r>
                      <a:endParaRPr kumimoji="0" lang="en-GB" sz="1200" b="1" i="0" u="none" strike="noStrike" cap="none" normalizeH="0" baseline="0" dirty="0" smtClean="0">
                        <a:ln>
                          <a:noFill/>
                        </a:ln>
                        <a:solidFill>
                          <a:srgbClr val="008000"/>
                        </a:solidFill>
                        <a:effectLst/>
                        <a:latin typeface="Tahoma" charset="0"/>
                        <a:ea typeface="ＭＳ Ｐゴシック" pitchFamily="34" charset="-128"/>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sl-SI" sz="1100" b="0" i="0" u="none" strike="noStrike" cap="none" normalizeH="0" baseline="0" dirty="0" smtClean="0">
                          <a:ln>
                            <a:noFill/>
                          </a:ln>
                          <a:solidFill>
                            <a:schemeClr val="tx1"/>
                          </a:solidFill>
                          <a:effectLst/>
                          <a:latin typeface="Tahoma" charset="0"/>
                          <a:ea typeface="ＭＳ Ｐゴシック" pitchFamily="34" charset="-128"/>
                          <a:cs typeface="Tahoma" charset="0"/>
                        </a:rPr>
                        <a:t>1.500.000,00</a:t>
                      </a:r>
                      <a:endParaRPr kumimoji="0" lang="en-GB" sz="1100" b="0" i="0" u="none" strike="noStrike" cap="none" normalizeH="0" baseline="0" dirty="0" smtClean="0">
                        <a:ln>
                          <a:noFill/>
                        </a:ln>
                        <a:solidFill>
                          <a:schemeClr val="tx1"/>
                        </a:solidFill>
                        <a:effectLst/>
                        <a:latin typeface="Tahoma" charset="0"/>
                        <a:ea typeface="ＭＳ Ｐゴシック" pitchFamily="34" charset="-128"/>
                        <a:cs typeface="Tahoma"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sl-SI" sz="1100" b="0" i="0" u="none" strike="noStrike" cap="none" normalizeH="0" baseline="0" dirty="0" smtClean="0">
                          <a:ln>
                            <a:noFill/>
                          </a:ln>
                          <a:solidFill>
                            <a:schemeClr val="tx1"/>
                          </a:solidFill>
                          <a:effectLst/>
                          <a:latin typeface="Tahoma" charset="0"/>
                          <a:ea typeface="ＭＳ Ｐゴシック" pitchFamily="34" charset="-128"/>
                          <a:cs typeface="Tahoma" charset="0"/>
                        </a:rPr>
                        <a:t>3.762,50</a:t>
                      </a:r>
                      <a:endParaRPr kumimoji="0" lang="en-GB" sz="1100" b="0" i="0" u="none" strike="noStrike" cap="none" normalizeH="0" baseline="0" dirty="0" smtClean="0">
                        <a:ln>
                          <a:noFill/>
                        </a:ln>
                        <a:solidFill>
                          <a:schemeClr val="tx1"/>
                        </a:solidFill>
                        <a:effectLst/>
                        <a:latin typeface="Tahoma" charset="0"/>
                        <a:ea typeface="ＭＳ Ｐゴシック" pitchFamily="34" charset="-128"/>
                        <a:cs typeface="Tahoma"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sl-SI" sz="1100" b="0" i="0" u="none" strike="noStrike" cap="none" normalizeH="0" baseline="0" dirty="0" smtClean="0">
                          <a:ln>
                            <a:noFill/>
                          </a:ln>
                          <a:solidFill>
                            <a:schemeClr val="tx1"/>
                          </a:solidFill>
                          <a:effectLst/>
                          <a:latin typeface="Tahoma" charset="0"/>
                          <a:ea typeface="ＭＳ Ｐゴシック" pitchFamily="34" charset="-128"/>
                          <a:cs typeface="Tahoma" charset="0"/>
                        </a:rPr>
                        <a:t>1.500.000,00</a:t>
                      </a:r>
                      <a:endParaRPr kumimoji="0" lang="en-GB" sz="1100" b="0" i="0" u="none" strike="noStrike" cap="none" normalizeH="0" baseline="0" dirty="0" smtClean="0">
                        <a:ln>
                          <a:noFill/>
                        </a:ln>
                        <a:solidFill>
                          <a:schemeClr val="tx1"/>
                        </a:solidFill>
                        <a:effectLst/>
                        <a:latin typeface="Tahoma" charset="0"/>
                        <a:ea typeface="ＭＳ Ｐゴシック" pitchFamily="34" charset="-128"/>
                        <a:cs typeface="Tahoma"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sl-SI" sz="1100" b="0" i="0" u="none" strike="noStrike" cap="none" normalizeH="0" baseline="0" dirty="0" smtClean="0">
                          <a:ln>
                            <a:noFill/>
                          </a:ln>
                          <a:solidFill>
                            <a:schemeClr val="tx1"/>
                          </a:solidFill>
                          <a:effectLst/>
                          <a:latin typeface="Tahoma" charset="0"/>
                          <a:ea typeface="ＭＳ Ｐゴシック" pitchFamily="34" charset="-128"/>
                          <a:cs typeface="Tahoma" charset="0"/>
                        </a:rPr>
                        <a:t>3.762,51</a:t>
                      </a:r>
                      <a:endParaRPr kumimoji="0" lang="en-GB" sz="1100" b="0" i="0" u="none" strike="noStrike" cap="none" normalizeH="0" baseline="0" dirty="0" smtClean="0">
                        <a:ln>
                          <a:noFill/>
                        </a:ln>
                        <a:solidFill>
                          <a:schemeClr val="tx1"/>
                        </a:solidFill>
                        <a:effectLst/>
                        <a:latin typeface="Tahoma" charset="0"/>
                        <a:ea typeface="ＭＳ Ｐゴシック" pitchFamily="34" charset="-128"/>
                        <a:cs typeface="Tahoma"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sl-SI" sz="1100" b="1" i="0" u="none" strike="noStrike" cap="none" normalizeH="0" baseline="0" dirty="0" smtClean="0">
                          <a:ln>
                            <a:noFill/>
                          </a:ln>
                          <a:solidFill>
                            <a:schemeClr val="tx1"/>
                          </a:solidFill>
                          <a:effectLst/>
                          <a:latin typeface="Tahoma" charset="0"/>
                          <a:ea typeface="ＭＳ Ｐゴシック" pitchFamily="34" charset="-128"/>
                          <a:cs typeface="Tahoma" charset="0"/>
                        </a:rPr>
                        <a:t>3.000.000,00</a:t>
                      </a:r>
                      <a:endParaRPr kumimoji="0" lang="en-GB" sz="1100" b="1" i="0" u="none" strike="noStrike" cap="none" normalizeH="0" baseline="0" dirty="0" smtClean="0">
                        <a:ln>
                          <a:noFill/>
                        </a:ln>
                        <a:solidFill>
                          <a:schemeClr val="tx1"/>
                        </a:solidFill>
                        <a:effectLst/>
                        <a:latin typeface="Tahoma" charset="0"/>
                        <a:ea typeface="ＭＳ Ｐゴシック" pitchFamily="34" charset="-128"/>
                        <a:cs typeface="Tahoma"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20000"/>
                        </a:spcBef>
                        <a:spcAft>
                          <a:spcPct val="0"/>
                        </a:spcAft>
                        <a:buClrTx/>
                        <a:buSzTx/>
                        <a:buFontTx/>
                        <a:buNone/>
                        <a:tabLst/>
                      </a:pPr>
                      <a:r>
                        <a:rPr kumimoji="0" lang="sl-SI" sz="1100" b="1" i="0" u="none" strike="noStrike" cap="none" normalizeH="0" baseline="0" dirty="0" smtClean="0">
                          <a:ln>
                            <a:noFill/>
                          </a:ln>
                          <a:solidFill>
                            <a:schemeClr val="tx1"/>
                          </a:solidFill>
                          <a:effectLst/>
                          <a:latin typeface="Tahoma" charset="0"/>
                          <a:ea typeface="ＭＳ Ｐゴシック" pitchFamily="34" charset="-128"/>
                          <a:cs typeface="Tahoma" charset="0"/>
                        </a:rPr>
                        <a:t>7.525,01</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8258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sl-SI" sz="1200" b="1" i="0" u="none" strike="noStrike" cap="none" normalizeH="0" baseline="0" dirty="0" smtClean="0">
                          <a:ln>
                            <a:noFill/>
                          </a:ln>
                          <a:solidFill>
                            <a:schemeClr val="tx1"/>
                          </a:solidFill>
                          <a:effectLst/>
                          <a:latin typeface="Tahoma" charset="0"/>
                          <a:ea typeface="ＭＳ Ｐゴシック" pitchFamily="34" charset="-128"/>
                          <a:cs typeface="Tahoma" charset="0"/>
                        </a:rPr>
                        <a:t>TOTAL</a:t>
                      </a:r>
                      <a:endParaRPr kumimoji="0" lang="de-DE" sz="1200" b="1" i="0" u="none" strike="noStrike" cap="none" normalizeH="0" baseline="0" dirty="0" smtClean="0">
                        <a:ln>
                          <a:noFill/>
                        </a:ln>
                        <a:solidFill>
                          <a:schemeClr val="tx1"/>
                        </a:solidFill>
                        <a:effectLst/>
                        <a:latin typeface="Tahoma" charset="0"/>
                        <a:ea typeface="ＭＳ Ｐゴシック" pitchFamily="34" charset="-128"/>
                        <a:cs typeface="Tahoma"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sl-SI" sz="1100" b="1" i="0" u="none" strike="noStrike" cap="none" normalizeH="0" baseline="0" dirty="0" smtClean="0">
                          <a:ln>
                            <a:noFill/>
                          </a:ln>
                          <a:solidFill>
                            <a:schemeClr val="tx1"/>
                          </a:solidFill>
                          <a:effectLst/>
                          <a:latin typeface="Tahoma" charset="0"/>
                          <a:ea typeface="ＭＳ Ｐゴシック" pitchFamily="34" charset="-128"/>
                          <a:cs typeface="Tahoma" charset="0"/>
                        </a:rPr>
                        <a:t>14.795.015,00</a:t>
                      </a:r>
                      <a:endParaRPr kumimoji="0" lang="en-GB" sz="1100" b="1" i="0" u="none" strike="noStrike" cap="none" normalizeH="0" baseline="0" dirty="0" smtClean="0">
                        <a:ln>
                          <a:noFill/>
                        </a:ln>
                        <a:solidFill>
                          <a:schemeClr val="tx1"/>
                        </a:solidFill>
                        <a:effectLst/>
                        <a:latin typeface="Tahoma" charset="0"/>
                        <a:ea typeface="ＭＳ Ｐゴシック" pitchFamily="34" charset="-128"/>
                        <a:cs typeface="Tahoma"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sl-SI" sz="1100" b="1" i="0" u="none" strike="noStrike" cap="none" normalizeH="0" baseline="0" dirty="0" smtClean="0">
                          <a:ln>
                            <a:noFill/>
                          </a:ln>
                          <a:solidFill>
                            <a:schemeClr val="tx1"/>
                          </a:solidFill>
                          <a:effectLst/>
                          <a:latin typeface="Tahoma" charset="0"/>
                          <a:ea typeface="ＭＳ Ｐゴシック" pitchFamily="34" charset="-128"/>
                          <a:cs typeface="Tahoma" charset="0"/>
                        </a:rPr>
                        <a:t>3.762,50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sl-SI" sz="1100" b="1" i="0" u="none" strike="noStrike" cap="none" normalizeH="0" baseline="0" dirty="0" smtClean="0">
                          <a:ln>
                            <a:noFill/>
                          </a:ln>
                          <a:solidFill>
                            <a:schemeClr val="tx1"/>
                          </a:solidFill>
                          <a:effectLst/>
                          <a:latin typeface="Tahoma" charset="0"/>
                          <a:ea typeface="ＭＳ Ｐゴシック" pitchFamily="34" charset="-128"/>
                          <a:cs typeface="Tahoma" charset="0"/>
                        </a:rPr>
                        <a:t>3.846.179,13</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sl-SI" sz="1100" b="1" i="0" u="none" strike="noStrike" cap="none" normalizeH="0" baseline="0" dirty="0" smtClean="0">
                          <a:ln>
                            <a:noFill/>
                          </a:ln>
                          <a:solidFill>
                            <a:schemeClr val="tx1"/>
                          </a:solidFill>
                          <a:effectLst/>
                          <a:latin typeface="Tahoma" charset="0"/>
                          <a:ea typeface="ＭＳ Ｐゴシック" pitchFamily="34" charset="-128"/>
                          <a:cs typeface="Tahoma" charset="0"/>
                        </a:rPr>
                        <a:t>3.762,51</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sl-SI" sz="1100" b="1" i="0" u="none" strike="noStrike" cap="none" normalizeH="0" baseline="0" dirty="0" smtClean="0">
                          <a:ln>
                            <a:noFill/>
                          </a:ln>
                          <a:solidFill>
                            <a:schemeClr val="tx1"/>
                          </a:solidFill>
                          <a:effectLst/>
                          <a:latin typeface="Tahoma" charset="0"/>
                          <a:ea typeface="ＭＳ Ｐゴシック" pitchFamily="34" charset="-128"/>
                          <a:cs typeface="Tahoma" charset="0"/>
                        </a:rPr>
                        <a:t>18.641.194,13</a:t>
                      </a:r>
                      <a:endParaRPr kumimoji="0" lang="en-GB" sz="1100" b="1" i="0" u="none" strike="noStrike" cap="none" normalizeH="0" baseline="0" dirty="0" smtClean="0">
                        <a:ln>
                          <a:noFill/>
                        </a:ln>
                        <a:solidFill>
                          <a:schemeClr val="tx1"/>
                        </a:solidFill>
                        <a:effectLst/>
                        <a:latin typeface="Tahoma" charset="0"/>
                        <a:ea typeface="ＭＳ Ｐゴシック" pitchFamily="34" charset="-128"/>
                        <a:cs typeface="Tahoma"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20000"/>
                        </a:spcBef>
                        <a:spcAft>
                          <a:spcPct val="0"/>
                        </a:spcAft>
                        <a:buClrTx/>
                        <a:buSzTx/>
                        <a:buFontTx/>
                        <a:buNone/>
                        <a:tabLst/>
                      </a:pPr>
                      <a:r>
                        <a:rPr kumimoji="0" lang="sl-SI" sz="1100" b="1" i="0" u="none" strike="noStrike" cap="none" normalizeH="0" baseline="0" dirty="0" smtClean="0">
                          <a:ln>
                            <a:noFill/>
                          </a:ln>
                          <a:solidFill>
                            <a:schemeClr val="tx1"/>
                          </a:solidFill>
                          <a:effectLst/>
                          <a:latin typeface="Tahoma" charset="0"/>
                          <a:ea typeface="ＭＳ Ｐゴシック" pitchFamily="34" charset="-128"/>
                          <a:cs typeface="Tahoma" charset="0"/>
                        </a:rPr>
                        <a:t>7.525,01</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8258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sl-SI" sz="1200" b="1" i="0" u="none" strike="noStrike" cap="none" normalizeH="0" baseline="0" dirty="0" smtClean="0">
                          <a:ln>
                            <a:noFill/>
                          </a:ln>
                          <a:solidFill>
                            <a:schemeClr val="tx1"/>
                          </a:solidFill>
                          <a:effectLst/>
                          <a:latin typeface="Tahoma" charset="0"/>
                          <a:ea typeface="ＭＳ Ｐゴシック" pitchFamily="34" charset="-128"/>
                          <a:cs typeface="Tahoma" charset="0"/>
                        </a:rPr>
                        <a:t>%</a:t>
                      </a:r>
                      <a:endParaRPr kumimoji="0" lang="de-DE" sz="1200" b="1" i="0" u="none" strike="noStrike" cap="none" normalizeH="0" baseline="0" dirty="0" smtClean="0">
                        <a:ln>
                          <a:noFill/>
                        </a:ln>
                        <a:solidFill>
                          <a:schemeClr val="tx1"/>
                        </a:solidFill>
                        <a:effectLst/>
                        <a:latin typeface="Tahoma" charset="0"/>
                        <a:ea typeface="ＭＳ Ｐゴシック" pitchFamily="34" charset="-128"/>
                        <a:cs typeface="Tahoma"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sl-SI" sz="1100" b="1" i="0" u="none" strike="noStrike" cap="none" normalizeH="0" baseline="0" dirty="0" smtClean="0">
                          <a:ln>
                            <a:noFill/>
                          </a:ln>
                          <a:solidFill>
                            <a:schemeClr val="tx1"/>
                          </a:solidFill>
                          <a:effectLst/>
                          <a:latin typeface="Tahoma" charset="0"/>
                          <a:ea typeface="ＭＳ Ｐゴシック" pitchFamily="34" charset="-128"/>
                          <a:cs typeface="Tahoma" charset="0"/>
                        </a:rPr>
                        <a:t>100</a:t>
                      </a:r>
                      <a:endParaRPr kumimoji="0" lang="en-GB" sz="1100" b="1" i="0" u="none" strike="noStrike" cap="none" normalizeH="0" baseline="0" dirty="0" smtClean="0">
                        <a:ln>
                          <a:noFill/>
                        </a:ln>
                        <a:solidFill>
                          <a:schemeClr val="tx1"/>
                        </a:solidFill>
                        <a:effectLst/>
                        <a:latin typeface="Tahoma" charset="0"/>
                        <a:ea typeface="ＭＳ Ｐゴシック" pitchFamily="34" charset="-128"/>
                        <a:cs typeface="Tahoma"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sl-SI" sz="1100" b="1" i="0" u="none" strike="noStrike" cap="none" normalizeH="0" baseline="0" dirty="0" smtClean="0">
                          <a:ln>
                            <a:noFill/>
                          </a:ln>
                          <a:solidFill>
                            <a:schemeClr val="tx1"/>
                          </a:solidFill>
                          <a:effectLst/>
                          <a:latin typeface="Tahoma" charset="0"/>
                          <a:ea typeface="ＭＳ Ｐゴシック" pitchFamily="34" charset="-128"/>
                          <a:cs typeface="Tahoma" charset="0"/>
                        </a:rPr>
                        <a:t>0,03</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sl-SI" sz="1100" b="1" i="0" u="none" strike="noStrike" cap="none" normalizeH="0" baseline="0" dirty="0" smtClean="0">
                          <a:ln>
                            <a:noFill/>
                          </a:ln>
                          <a:solidFill>
                            <a:schemeClr val="tx1"/>
                          </a:solidFill>
                          <a:effectLst/>
                          <a:latin typeface="Tahoma" charset="0"/>
                          <a:ea typeface="ＭＳ Ｐゴシック" pitchFamily="34" charset="-128"/>
                          <a:cs typeface="Tahoma" charset="0"/>
                        </a:rPr>
                        <a:t>100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sl-SI" sz="1100" b="1" i="0" u="none" strike="noStrike" cap="none" normalizeH="0" baseline="0" dirty="0" smtClean="0">
                          <a:ln>
                            <a:noFill/>
                          </a:ln>
                          <a:solidFill>
                            <a:schemeClr val="tx1"/>
                          </a:solidFill>
                          <a:effectLst/>
                          <a:latin typeface="Tahoma" charset="0"/>
                          <a:ea typeface="ＭＳ Ｐゴシック" pitchFamily="34" charset="-128"/>
                          <a:cs typeface="Tahoma" charset="0"/>
                        </a:rPr>
                        <a:t>0,09</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sl-SI" sz="1100" b="1" i="0" u="none" strike="noStrike" cap="none" normalizeH="0" baseline="0" dirty="0" smtClean="0">
                          <a:ln>
                            <a:noFill/>
                          </a:ln>
                          <a:solidFill>
                            <a:schemeClr val="tx1"/>
                          </a:solidFill>
                          <a:effectLst/>
                          <a:latin typeface="Tahoma" charset="0"/>
                          <a:ea typeface="ＭＳ Ｐゴシック" pitchFamily="34" charset="-128"/>
                          <a:cs typeface="Tahoma" charset="0"/>
                        </a:rPr>
                        <a:t>100</a:t>
                      </a:r>
                      <a:endParaRPr kumimoji="0" lang="en-GB" sz="1100" b="1" i="0" u="none" strike="noStrike" cap="none" normalizeH="0" baseline="0" dirty="0" smtClean="0">
                        <a:ln>
                          <a:noFill/>
                        </a:ln>
                        <a:solidFill>
                          <a:schemeClr val="tx1"/>
                        </a:solidFill>
                        <a:effectLst/>
                        <a:latin typeface="Tahoma" charset="0"/>
                        <a:ea typeface="ＭＳ Ｐゴシック" pitchFamily="34" charset="-128"/>
                        <a:cs typeface="Tahoma"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sl-SI" sz="1100" b="1" i="0" u="none" strike="noStrike" cap="none" normalizeH="0" baseline="0" dirty="0" smtClean="0">
                          <a:ln>
                            <a:noFill/>
                          </a:ln>
                          <a:solidFill>
                            <a:schemeClr val="tx1"/>
                          </a:solidFill>
                          <a:effectLst/>
                          <a:latin typeface="Tahoma" charset="0"/>
                          <a:ea typeface="ＭＳ Ｐゴシック" pitchFamily="34" charset="-128"/>
                          <a:cs typeface="Tahoma" charset="0"/>
                        </a:rPr>
                        <a:t>0,04</a:t>
                      </a:r>
                      <a:endParaRPr kumimoji="0" lang="en-GB" sz="1100" b="1" i="0" u="none" strike="noStrike" cap="none" normalizeH="0" baseline="0" dirty="0" smtClean="0">
                        <a:ln>
                          <a:noFill/>
                        </a:ln>
                        <a:solidFill>
                          <a:schemeClr val="tx1"/>
                        </a:solidFill>
                        <a:effectLst/>
                        <a:latin typeface="Tahoma" charset="0"/>
                        <a:ea typeface="ＭＳ Ｐゴシック" pitchFamily="34" charset="-128"/>
                        <a:cs typeface="Tahoma"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8995632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3"/>
          </p:nvPr>
        </p:nvSpPr>
        <p:spPr/>
        <p:txBody>
          <a:bodyPr/>
          <a:lstStyle/>
          <a:p>
            <a:r>
              <a:rPr lang="sl-SI" dirty="0" smtClean="0"/>
              <a:t>Expenditures situation</a:t>
            </a:r>
            <a:endParaRPr lang="sl-SI" dirty="0"/>
          </a:p>
        </p:txBody>
      </p:sp>
      <p:graphicFrame>
        <p:nvGraphicFramePr>
          <p:cNvPr id="6" name="Označba mesta vsebine 5"/>
          <p:cNvGraphicFramePr>
            <a:graphicFrameLocks noGrp="1"/>
          </p:cNvGraphicFramePr>
          <p:nvPr>
            <p:ph idx="1"/>
            <p:extLst>
              <p:ext uri="{D42A27DB-BD31-4B8C-83A1-F6EECF244321}">
                <p14:modId xmlns:p14="http://schemas.microsoft.com/office/powerpoint/2010/main" val="4179975786"/>
              </p:ext>
            </p:extLst>
          </p:nvPr>
        </p:nvGraphicFramePr>
        <p:xfrm>
          <a:off x="-1704913" y="864158"/>
          <a:ext cx="9703401" cy="37279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Slika 8"/>
          <p:cNvPicPr>
            <a:picLocks noChangeAspect="1"/>
          </p:cNvPicPr>
          <p:nvPr/>
        </p:nvPicPr>
        <p:blipFill>
          <a:blip r:embed="rId7" cstate="print">
            <a:duotone>
              <a:prstClr val="black"/>
              <a:schemeClr val="accent1">
                <a:lumMod val="20000"/>
                <a:lumOff val="80000"/>
                <a:tint val="45000"/>
                <a:satMod val="400000"/>
              </a:schemeClr>
            </a:duotone>
            <a:extLst>
              <a:ext uri="{28A0092B-C50C-407E-A947-70E740481C1C}">
                <a14:useLocalDpi xmlns:a14="http://schemas.microsoft.com/office/drawing/2010/main" val="0"/>
              </a:ext>
            </a:extLst>
          </a:blip>
          <a:stretch>
            <a:fillRect/>
          </a:stretch>
        </p:blipFill>
        <p:spPr>
          <a:xfrm>
            <a:off x="6060537" y="2652294"/>
            <a:ext cx="1937951" cy="1586698"/>
          </a:xfrm>
          <a:prstGeom prst="ellipse">
            <a:avLst/>
          </a:prstGeom>
          <a:ln>
            <a:noFill/>
          </a:ln>
          <a:effectLst>
            <a:softEdge rad="112500"/>
          </a:effectLst>
        </p:spPr>
      </p:pic>
      <p:pic>
        <p:nvPicPr>
          <p:cNvPr id="8" name="Slika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393974">
            <a:off x="7086464" y="3895448"/>
            <a:ext cx="1836176" cy="674302"/>
          </a:xfrm>
          <a:prstGeom prst="rect">
            <a:avLst/>
          </a:prstGeom>
        </p:spPr>
      </p:pic>
      <p:sp>
        <p:nvSpPr>
          <p:cNvPr id="9" name="Navzgor ukrivljena puščica 12"/>
          <p:cNvSpPr/>
          <p:nvPr/>
        </p:nvSpPr>
        <p:spPr>
          <a:xfrm rot="21096617">
            <a:off x="3757023" y="4384943"/>
            <a:ext cx="3344064" cy="506292"/>
          </a:xfrm>
          <a:prstGeom prst="curved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sl-SI">
              <a:solidFill>
                <a:schemeClr val="tx1"/>
              </a:solidFill>
            </a:endParaRPr>
          </a:p>
        </p:txBody>
      </p:sp>
      <p:sp>
        <p:nvSpPr>
          <p:cNvPr id="10" name="Navzgor ukrivljena puščica 14"/>
          <p:cNvSpPr/>
          <p:nvPr/>
        </p:nvSpPr>
        <p:spPr>
          <a:xfrm>
            <a:off x="6604816" y="4508093"/>
            <a:ext cx="986663" cy="387812"/>
          </a:xfrm>
          <a:prstGeom prst="curved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sl-SI">
              <a:solidFill>
                <a:schemeClr val="tx1"/>
              </a:solidFill>
            </a:endParaRPr>
          </a:p>
        </p:txBody>
      </p:sp>
      <p:sp>
        <p:nvSpPr>
          <p:cNvPr id="11" name="TextBox 10"/>
          <p:cNvSpPr txBox="1"/>
          <p:nvPr/>
        </p:nvSpPr>
        <p:spPr>
          <a:xfrm>
            <a:off x="5671431" y="874206"/>
            <a:ext cx="3341939" cy="1754326"/>
          </a:xfrm>
          <a:prstGeom prst="rect">
            <a:avLst/>
          </a:prstGeom>
          <a:noFill/>
        </p:spPr>
        <p:txBody>
          <a:bodyPr wrap="square" rtlCol="0">
            <a:spAutoFit/>
          </a:bodyPr>
          <a:lstStyle/>
          <a:p>
            <a:pPr marL="285750" indent="-285750">
              <a:buFont typeface="Arial" panose="020B0604020202020204" pitchFamily="34" charset="0"/>
              <a:buChar char="•"/>
            </a:pPr>
            <a:r>
              <a:rPr lang="sl-SI" dirty="0" smtClean="0"/>
              <a:t>Prefinancing trouble</a:t>
            </a:r>
          </a:p>
          <a:p>
            <a:pPr marL="285750" indent="-285750">
              <a:buFont typeface="Arial" panose="020B0604020202020204" pitchFamily="34" charset="0"/>
              <a:buChar char="•"/>
            </a:pPr>
            <a:r>
              <a:rPr lang="sl-SI" dirty="0" smtClean="0"/>
              <a:t>Late signature of contracts (national ones)</a:t>
            </a:r>
          </a:p>
          <a:p>
            <a:pPr marL="285750" indent="-285750">
              <a:buFont typeface="Arial" panose="020B0604020202020204" pitchFamily="34" charset="0"/>
              <a:buChar char="•"/>
            </a:pPr>
            <a:r>
              <a:rPr lang="sl-SI" dirty="0" smtClean="0"/>
              <a:t>Slow public procurement</a:t>
            </a:r>
          </a:p>
          <a:p>
            <a:pPr marL="285750" indent="-285750">
              <a:buFont typeface="Arial" panose="020B0604020202020204" pitchFamily="34" charset="0"/>
              <a:buChar char="•"/>
            </a:pPr>
            <a:r>
              <a:rPr lang="sl-SI" dirty="0" smtClean="0"/>
              <a:t>New system slow checking (learning curve)</a:t>
            </a:r>
            <a:endParaRPr lang="sl-SI" dirty="0"/>
          </a:p>
        </p:txBody>
      </p:sp>
    </p:spTree>
    <p:extLst>
      <p:ext uri="{BB962C8B-B14F-4D97-AF65-F5344CB8AC3E}">
        <p14:creationId xmlns:p14="http://schemas.microsoft.com/office/powerpoint/2010/main" val="4020738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066355A-084C-D24E-9AD2-7E4FC41EA627}" type="slidenum">
              <a:rPr lang="en-US" smtClean="0"/>
              <a:t>9</a:t>
            </a:fld>
            <a:endParaRPr lang="en-US"/>
          </a:p>
        </p:txBody>
      </p:sp>
      <p:graphicFrame>
        <p:nvGraphicFramePr>
          <p:cNvPr id="6" name="Content Placeholder 5"/>
          <p:cNvGraphicFramePr>
            <a:graphicFrameLocks noGrp="1"/>
          </p:cNvGraphicFramePr>
          <p:nvPr>
            <p:ph idx="13"/>
            <p:extLst>
              <p:ext uri="{D42A27DB-BD31-4B8C-83A1-F6EECF244321}">
                <p14:modId xmlns:p14="http://schemas.microsoft.com/office/powerpoint/2010/main" val="3676538648"/>
              </p:ext>
            </p:extLst>
          </p:nvPr>
        </p:nvGraphicFramePr>
        <p:xfrm>
          <a:off x="129396" y="861706"/>
          <a:ext cx="8557404" cy="3628668"/>
        </p:xfrm>
        <a:graphic>
          <a:graphicData uri="http://schemas.openxmlformats.org/drawingml/2006/table">
            <a:tbl>
              <a:tblPr>
                <a:tableStyleId>{5C22544A-7EE6-4342-B048-85BDC9FD1C3A}</a:tableStyleId>
              </a:tblPr>
              <a:tblGrid>
                <a:gridCol w="1007867">
                  <a:extLst>
                    <a:ext uri="{9D8B030D-6E8A-4147-A177-3AD203B41FA5}">
                      <a16:colId xmlns:a16="http://schemas.microsoft.com/office/drawing/2014/main" val="2808911362"/>
                    </a:ext>
                  </a:extLst>
                </a:gridCol>
                <a:gridCol w="982670">
                  <a:extLst>
                    <a:ext uri="{9D8B030D-6E8A-4147-A177-3AD203B41FA5}">
                      <a16:colId xmlns:a16="http://schemas.microsoft.com/office/drawing/2014/main" val="3305429457"/>
                    </a:ext>
                  </a:extLst>
                </a:gridCol>
                <a:gridCol w="1096052">
                  <a:extLst>
                    <a:ext uri="{9D8B030D-6E8A-4147-A177-3AD203B41FA5}">
                      <a16:colId xmlns:a16="http://schemas.microsoft.com/office/drawing/2014/main" val="3382847972"/>
                    </a:ext>
                  </a:extLst>
                </a:gridCol>
                <a:gridCol w="1222036">
                  <a:extLst>
                    <a:ext uri="{9D8B030D-6E8A-4147-A177-3AD203B41FA5}">
                      <a16:colId xmlns:a16="http://schemas.microsoft.com/office/drawing/2014/main" val="257544021"/>
                    </a:ext>
                  </a:extLst>
                </a:gridCol>
                <a:gridCol w="1297626">
                  <a:extLst>
                    <a:ext uri="{9D8B030D-6E8A-4147-A177-3AD203B41FA5}">
                      <a16:colId xmlns:a16="http://schemas.microsoft.com/office/drawing/2014/main" val="411703293"/>
                    </a:ext>
                  </a:extLst>
                </a:gridCol>
                <a:gridCol w="1199988">
                  <a:extLst>
                    <a:ext uri="{9D8B030D-6E8A-4147-A177-3AD203B41FA5}">
                      <a16:colId xmlns:a16="http://schemas.microsoft.com/office/drawing/2014/main" val="849662217"/>
                    </a:ext>
                  </a:extLst>
                </a:gridCol>
                <a:gridCol w="894478">
                  <a:extLst>
                    <a:ext uri="{9D8B030D-6E8A-4147-A177-3AD203B41FA5}">
                      <a16:colId xmlns:a16="http://schemas.microsoft.com/office/drawing/2014/main" val="2293548660"/>
                    </a:ext>
                  </a:extLst>
                </a:gridCol>
                <a:gridCol w="856687">
                  <a:extLst>
                    <a:ext uri="{9D8B030D-6E8A-4147-A177-3AD203B41FA5}">
                      <a16:colId xmlns:a16="http://schemas.microsoft.com/office/drawing/2014/main" val="3925497368"/>
                    </a:ext>
                  </a:extLst>
                </a:gridCol>
              </a:tblGrid>
              <a:tr h="879517">
                <a:tc>
                  <a:txBody>
                    <a:bodyPr/>
                    <a:lstStyle/>
                    <a:p>
                      <a:pPr algn="ctr" fontAlgn="ctr"/>
                      <a:r>
                        <a:rPr lang="sl-SI" sz="1200" b="1" u="none" strike="noStrike" dirty="0">
                          <a:solidFill>
                            <a:schemeClr val="accent3">
                              <a:lumMod val="50000"/>
                            </a:schemeClr>
                          </a:solidFill>
                          <a:effectLst/>
                        </a:rPr>
                        <a:t>Calendar year</a:t>
                      </a:r>
                      <a:endParaRPr lang="sl-SI" sz="1200" b="1" i="0" u="none" strike="noStrike" dirty="0">
                        <a:solidFill>
                          <a:schemeClr val="accent3">
                            <a:lumMod val="50000"/>
                          </a:schemeClr>
                        </a:solidFill>
                        <a:effectLst/>
                        <a:latin typeface="Calibri" panose="020F0502020204030204" pitchFamily="34" charset="0"/>
                      </a:endParaRPr>
                    </a:p>
                  </a:txBody>
                  <a:tcPr marL="1249" marR="1249" marT="1249" marB="0" anchor="ctr"/>
                </a:tc>
                <a:tc>
                  <a:txBody>
                    <a:bodyPr/>
                    <a:lstStyle/>
                    <a:p>
                      <a:pPr algn="ctr" fontAlgn="ctr"/>
                      <a:r>
                        <a:rPr lang="en-US" sz="1200" b="1" u="none" strike="noStrike" dirty="0">
                          <a:solidFill>
                            <a:schemeClr val="accent3">
                              <a:lumMod val="50000"/>
                            </a:schemeClr>
                          </a:solidFill>
                          <a:effectLst/>
                        </a:rPr>
                        <a:t>ERDF allocation (Table 15 of OP) </a:t>
                      </a:r>
                      <a:endParaRPr lang="en-US" sz="1200" b="1" i="0" u="none" strike="noStrike" dirty="0">
                        <a:solidFill>
                          <a:schemeClr val="accent3">
                            <a:lumMod val="50000"/>
                          </a:schemeClr>
                        </a:solidFill>
                        <a:effectLst/>
                        <a:latin typeface="Calibri" panose="020F0502020204030204" pitchFamily="34" charset="0"/>
                      </a:endParaRPr>
                    </a:p>
                  </a:txBody>
                  <a:tcPr marL="1249" marR="1249" marT="1249" marB="0" anchor="ctr"/>
                </a:tc>
                <a:tc>
                  <a:txBody>
                    <a:bodyPr/>
                    <a:lstStyle/>
                    <a:p>
                      <a:pPr algn="ctr" fontAlgn="ctr"/>
                      <a:r>
                        <a:rPr lang="sl-SI" sz="1200" b="1" u="none" strike="noStrike" dirty="0">
                          <a:solidFill>
                            <a:schemeClr val="accent3">
                              <a:lumMod val="50000"/>
                            </a:schemeClr>
                          </a:solidFill>
                          <a:effectLst/>
                        </a:rPr>
                        <a:t>N+3 </a:t>
                      </a:r>
                      <a:endParaRPr lang="sl-SI" sz="1200" b="1" i="0" u="none" strike="noStrike" dirty="0">
                        <a:solidFill>
                          <a:schemeClr val="accent3">
                            <a:lumMod val="50000"/>
                          </a:schemeClr>
                        </a:solidFill>
                        <a:effectLst/>
                        <a:latin typeface="Calibri" panose="020F0502020204030204" pitchFamily="34" charset="0"/>
                      </a:endParaRPr>
                    </a:p>
                  </a:txBody>
                  <a:tcPr marL="1249" marR="1249" marT="1249" marB="0" anchor="ctr"/>
                </a:tc>
                <a:tc>
                  <a:txBody>
                    <a:bodyPr/>
                    <a:lstStyle/>
                    <a:p>
                      <a:pPr algn="ctr" fontAlgn="ctr"/>
                      <a:r>
                        <a:rPr lang="sl-SI" sz="1200" b="1" u="none" strike="noStrike" dirty="0">
                          <a:solidFill>
                            <a:schemeClr val="accent3">
                              <a:lumMod val="50000"/>
                            </a:schemeClr>
                          </a:solidFill>
                          <a:effectLst/>
                        </a:rPr>
                        <a:t>Deduct initial  pre-financing 3%</a:t>
                      </a:r>
                      <a:endParaRPr lang="sl-SI" sz="1200" b="1" i="0" u="none" strike="noStrike" dirty="0">
                        <a:solidFill>
                          <a:schemeClr val="accent3">
                            <a:lumMod val="50000"/>
                          </a:schemeClr>
                        </a:solidFill>
                        <a:effectLst/>
                        <a:latin typeface="Calibri" panose="020F0502020204030204" pitchFamily="34" charset="0"/>
                      </a:endParaRPr>
                    </a:p>
                  </a:txBody>
                  <a:tcPr marL="1249" marR="1249" marT="1249" marB="0" anchor="ctr"/>
                </a:tc>
                <a:tc>
                  <a:txBody>
                    <a:bodyPr/>
                    <a:lstStyle/>
                    <a:p>
                      <a:pPr algn="ctr" fontAlgn="ctr"/>
                      <a:r>
                        <a:rPr lang="sl-SI" sz="1200" b="1" u="none" strike="noStrike" dirty="0">
                          <a:solidFill>
                            <a:schemeClr val="accent3">
                              <a:lumMod val="50000"/>
                            </a:schemeClr>
                          </a:solidFill>
                          <a:effectLst/>
                        </a:rPr>
                        <a:t>Deduct annual pre-financing 3%</a:t>
                      </a:r>
                      <a:endParaRPr lang="sl-SI" sz="1200" b="1" i="0" u="none" strike="noStrike" dirty="0">
                        <a:solidFill>
                          <a:schemeClr val="accent3">
                            <a:lumMod val="50000"/>
                          </a:schemeClr>
                        </a:solidFill>
                        <a:effectLst/>
                        <a:latin typeface="Calibri" panose="020F0502020204030204" pitchFamily="34" charset="0"/>
                      </a:endParaRPr>
                    </a:p>
                  </a:txBody>
                  <a:tcPr marL="1249" marR="1249" marT="1249" marB="0" anchor="ctr"/>
                </a:tc>
                <a:tc>
                  <a:txBody>
                    <a:bodyPr/>
                    <a:lstStyle/>
                    <a:p>
                      <a:pPr algn="ctr" fontAlgn="ctr"/>
                      <a:r>
                        <a:rPr lang="en-US" sz="1200" b="1" u="none" strike="noStrike" dirty="0">
                          <a:solidFill>
                            <a:schemeClr val="accent3">
                              <a:lumMod val="50000"/>
                            </a:schemeClr>
                          </a:solidFill>
                          <a:effectLst/>
                        </a:rPr>
                        <a:t>Calendar year (N+3) = total must be claimed form COM by 31 December</a:t>
                      </a:r>
                      <a:endParaRPr lang="en-US" sz="1200" b="1" i="0" u="none" strike="noStrike" dirty="0">
                        <a:solidFill>
                          <a:schemeClr val="accent3">
                            <a:lumMod val="50000"/>
                          </a:schemeClr>
                        </a:solidFill>
                        <a:effectLst/>
                        <a:latin typeface="Calibri" panose="020F0502020204030204" pitchFamily="34" charset="0"/>
                      </a:endParaRPr>
                    </a:p>
                  </a:txBody>
                  <a:tcPr marL="1249" marR="1249" marT="1249" marB="0" anchor="ctr"/>
                </a:tc>
                <a:tc>
                  <a:txBody>
                    <a:bodyPr/>
                    <a:lstStyle/>
                    <a:p>
                      <a:pPr algn="ctr" fontAlgn="ctr"/>
                      <a:r>
                        <a:rPr lang="sl-SI" sz="1200" b="1" u="none" strike="noStrike" dirty="0">
                          <a:solidFill>
                            <a:schemeClr val="accent3">
                              <a:lumMod val="50000"/>
                            </a:schemeClr>
                          </a:solidFill>
                          <a:effectLst/>
                        </a:rPr>
                        <a:t> (N+3) cumulative</a:t>
                      </a:r>
                      <a:endParaRPr lang="sl-SI" sz="1200" b="1" i="0" u="none" strike="noStrike" dirty="0">
                        <a:solidFill>
                          <a:schemeClr val="accent3">
                            <a:lumMod val="50000"/>
                          </a:schemeClr>
                        </a:solidFill>
                        <a:effectLst/>
                        <a:latin typeface="Calibri" panose="020F0502020204030204" pitchFamily="34" charset="0"/>
                      </a:endParaRPr>
                    </a:p>
                  </a:txBody>
                  <a:tcPr marL="1249" marR="1249" marT="1249" marB="0" anchor="ctr"/>
                </a:tc>
                <a:tc>
                  <a:txBody>
                    <a:bodyPr/>
                    <a:lstStyle/>
                    <a:p>
                      <a:pPr algn="ctr" fontAlgn="ctr"/>
                      <a:r>
                        <a:rPr lang="sl-SI" sz="1200" b="1" u="none" strike="noStrike" dirty="0">
                          <a:solidFill>
                            <a:schemeClr val="accent3">
                              <a:lumMod val="50000"/>
                            </a:schemeClr>
                          </a:solidFill>
                          <a:effectLst/>
                        </a:rPr>
                        <a:t> (N+3) corrected</a:t>
                      </a:r>
                      <a:endParaRPr lang="sl-SI" sz="1200" b="1" i="0" u="none" strike="noStrike" dirty="0">
                        <a:solidFill>
                          <a:schemeClr val="accent3">
                            <a:lumMod val="50000"/>
                          </a:schemeClr>
                        </a:solidFill>
                        <a:effectLst/>
                        <a:latin typeface="Calibri" panose="020F0502020204030204" pitchFamily="34" charset="0"/>
                      </a:endParaRPr>
                    </a:p>
                  </a:txBody>
                  <a:tcPr marL="1249" marR="1249" marT="1249" marB="0" anchor="ctr"/>
                </a:tc>
                <a:extLst>
                  <a:ext uri="{0D108BD9-81ED-4DB2-BD59-A6C34878D82A}">
                    <a16:rowId xmlns:a16="http://schemas.microsoft.com/office/drawing/2014/main" val="965679927"/>
                  </a:ext>
                </a:extLst>
              </a:tr>
              <a:tr h="234601">
                <a:tc>
                  <a:txBody>
                    <a:bodyPr/>
                    <a:lstStyle/>
                    <a:p>
                      <a:pPr algn="ctr" fontAlgn="b"/>
                      <a:r>
                        <a:rPr lang="sl-SI" sz="1200" u="none" strike="noStrike">
                          <a:effectLst/>
                        </a:rPr>
                        <a:t>2014</a:t>
                      </a:r>
                      <a:endParaRPr lang="sl-SI" sz="1200" b="1"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0,00</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dirty="0">
                          <a:effectLst/>
                        </a:rPr>
                        <a:t> </a:t>
                      </a:r>
                      <a:endParaRPr lang="sl-SI" sz="1200" b="0" i="0" u="none" strike="noStrike" dirty="0">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1" i="0" u="none" strike="noStrike">
                        <a:solidFill>
                          <a:srgbClr val="00B05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1" i="0" u="none" strike="noStrike">
                        <a:solidFill>
                          <a:srgbClr val="00B05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extLst>
                  <a:ext uri="{0D108BD9-81ED-4DB2-BD59-A6C34878D82A}">
                    <a16:rowId xmlns:a16="http://schemas.microsoft.com/office/drawing/2014/main" val="565660509"/>
                  </a:ext>
                </a:extLst>
              </a:tr>
              <a:tr h="234601">
                <a:tc>
                  <a:txBody>
                    <a:bodyPr/>
                    <a:lstStyle/>
                    <a:p>
                      <a:pPr algn="ctr" fontAlgn="b"/>
                      <a:r>
                        <a:rPr lang="sl-SI" sz="1200" u="none" strike="noStrike">
                          <a:effectLst/>
                        </a:rPr>
                        <a:t>2015</a:t>
                      </a:r>
                      <a:endParaRPr lang="sl-SI" sz="1200" b="1"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1.805.355,00</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1" i="0" u="none" strike="noStrike">
                        <a:solidFill>
                          <a:srgbClr val="00B05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1" i="0" u="none" strike="noStrike">
                        <a:solidFill>
                          <a:srgbClr val="00B05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extLst>
                  <a:ext uri="{0D108BD9-81ED-4DB2-BD59-A6C34878D82A}">
                    <a16:rowId xmlns:a16="http://schemas.microsoft.com/office/drawing/2014/main" val="3103888563"/>
                  </a:ext>
                </a:extLst>
              </a:tr>
              <a:tr h="234601">
                <a:tc>
                  <a:txBody>
                    <a:bodyPr/>
                    <a:lstStyle/>
                    <a:p>
                      <a:pPr algn="ctr" fontAlgn="b"/>
                      <a:r>
                        <a:rPr lang="sl-SI" sz="1200" u="none" strike="noStrike">
                          <a:effectLst/>
                        </a:rPr>
                        <a:t>2016</a:t>
                      </a:r>
                      <a:endParaRPr lang="sl-SI" sz="1200" b="1"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1.530.187,00</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1" i="0" u="none" strike="noStrike">
                        <a:solidFill>
                          <a:srgbClr val="00B05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1" i="0" u="none" strike="noStrike">
                        <a:solidFill>
                          <a:srgbClr val="00B050"/>
                        </a:solidFill>
                        <a:effectLst/>
                        <a:latin typeface="Calibri" panose="020F0502020204030204" pitchFamily="34" charset="0"/>
                      </a:endParaRPr>
                    </a:p>
                  </a:txBody>
                  <a:tcPr marL="1249" marR="1249" marT="1249" marB="0" anchor="b"/>
                </a:tc>
                <a:tc>
                  <a:txBody>
                    <a:bodyPr/>
                    <a:lstStyle/>
                    <a:p>
                      <a:pPr algn="l" fontAlgn="b"/>
                      <a:r>
                        <a:rPr lang="sl-SI" sz="1200" u="none" strike="noStrike" dirty="0">
                          <a:effectLst/>
                        </a:rPr>
                        <a:t> </a:t>
                      </a:r>
                      <a:endParaRPr lang="sl-SI" sz="1200" b="0" i="0" u="none" strike="noStrike" dirty="0">
                        <a:solidFill>
                          <a:srgbClr val="000000"/>
                        </a:solidFill>
                        <a:effectLst/>
                        <a:latin typeface="Calibri" panose="020F0502020204030204" pitchFamily="34" charset="0"/>
                      </a:endParaRPr>
                    </a:p>
                  </a:txBody>
                  <a:tcPr marL="1249" marR="1249" marT="1249" marB="0" anchor="b"/>
                </a:tc>
                <a:extLst>
                  <a:ext uri="{0D108BD9-81ED-4DB2-BD59-A6C34878D82A}">
                    <a16:rowId xmlns:a16="http://schemas.microsoft.com/office/drawing/2014/main" val="688410496"/>
                  </a:ext>
                </a:extLst>
              </a:tr>
              <a:tr h="234601">
                <a:tc>
                  <a:txBody>
                    <a:bodyPr/>
                    <a:lstStyle/>
                    <a:p>
                      <a:pPr algn="ctr" fontAlgn="b"/>
                      <a:r>
                        <a:rPr lang="sl-SI" sz="1200" u="none" strike="noStrike">
                          <a:effectLst/>
                        </a:rPr>
                        <a:t>2017</a:t>
                      </a:r>
                      <a:endParaRPr lang="sl-SI" sz="1200" b="1"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2.780.340,00</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1" i="0" u="none" strike="noStrike">
                        <a:solidFill>
                          <a:srgbClr val="00B05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1" i="0" u="none" strike="noStrike">
                        <a:solidFill>
                          <a:srgbClr val="00B05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extLst>
                  <a:ext uri="{0D108BD9-81ED-4DB2-BD59-A6C34878D82A}">
                    <a16:rowId xmlns:a16="http://schemas.microsoft.com/office/drawing/2014/main" val="2981129405"/>
                  </a:ext>
                </a:extLst>
              </a:tr>
              <a:tr h="234601">
                <a:tc>
                  <a:txBody>
                    <a:bodyPr/>
                    <a:lstStyle/>
                    <a:p>
                      <a:pPr algn="ctr" fontAlgn="b"/>
                      <a:r>
                        <a:rPr lang="sl-SI" sz="1200" u="none" strike="noStrike">
                          <a:effectLst/>
                        </a:rPr>
                        <a:t>2018</a:t>
                      </a:r>
                      <a:endParaRPr lang="sl-SI" sz="1200" b="1"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2.835.947,00</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b="1" u="none" strike="noStrike" dirty="0">
                          <a:solidFill>
                            <a:schemeClr val="accent3">
                              <a:lumMod val="50000"/>
                            </a:schemeClr>
                          </a:solidFill>
                          <a:effectLst/>
                        </a:rPr>
                        <a:t>1.805.355,00</a:t>
                      </a:r>
                      <a:endParaRPr lang="sl-SI" sz="1200" b="1" i="0" u="none" strike="noStrike" dirty="0">
                        <a:solidFill>
                          <a:schemeClr val="accent3">
                            <a:lumMod val="50000"/>
                          </a:schemeClr>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-443.850,45</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dirty="0">
                          <a:effectLst/>
                        </a:rPr>
                        <a:t>-1.091.132,36</a:t>
                      </a:r>
                      <a:endParaRPr lang="sl-SI" sz="1200" b="0" i="0" u="none" strike="noStrike" dirty="0">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270.372,19</a:t>
                      </a:r>
                      <a:endParaRPr lang="sl-SI" sz="1200" b="1" i="0" u="none" strike="noStrike">
                        <a:solidFill>
                          <a:srgbClr val="00B05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270.372,19</a:t>
                      </a:r>
                      <a:endParaRPr lang="sl-SI" sz="1200" b="1" i="0" u="none" strike="noStrike">
                        <a:solidFill>
                          <a:srgbClr val="00B050"/>
                        </a:solidFill>
                        <a:effectLst/>
                        <a:latin typeface="Calibri" panose="020F0502020204030204" pitchFamily="34" charset="0"/>
                      </a:endParaRPr>
                    </a:p>
                  </a:txBody>
                  <a:tcPr marL="1249" marR="1249" marT="1249" marB="0" anchor="b"/>
                </a:tc>
                <a:tc>
                  <a:txBody>
                    <a:bodyPr/>
                    <a:lstStyle/>
                    <a:p>
                      <a:pPr algn="r" fontAlgn="b"/>
                      <a:r>
                        <a:rPr lang="sl-SI" sz="1200" b="1" u="none" strike="noStrike" dirty="0">
                          <a:solidFill>
                            <a:schemeClr val="accent3">
                              <a:lumMod val="50000"/>
                            </a:schemeClr>
                          </a:solidFill>
                          <a:effectLst/>
                        </a:rPr>
                        <a:t>566.272,49</a:t>
                      </a:r>
                      <a:endParaRPr lang="sl-SI" sz="1200" b="1" i="0" u="none" strike="noStrike" dirty="0">
                        <a:solidFill>
                          <a:schemeClr val="accent3">
                            <a:lumMod val="50000"/>
                          </a:schemeClr>
                        </a:solidFill>
                        <a:effectLst/>
                        <a:latin typeface="Calibri" panose="020F0502020204030204" pitchFamily="34" charset="0"/>
                      </a:endParaRPr>
                    </a:p>
                  </a:txBody>
                  <a:tcPr marL="1249" marR="1249" marT="1249" marB="0" anchor="b"/>
                </a:tc>
                <a:extLst>
                  <a:ext uri="{0D108BD9-81ED-4DB2-BD59-A6C34878D82A}">
                    <a16:rowId xmlns:a16="http://schemas.microsoft.com/office/drawing/2014/main" val="815763293"/>
                  </a:ext>
                </a:extLst>
              </a:tr>
              <a:tr h="234601">
                <a:tc>
                  <a:txBody>
                    <a:bodyPr/>
                    <a:lstStyle/>
                    <a:p>
                      <a:pPr algn="ctr" fontAlgn="b"/>
                      <a:r>
                        <a:rPr lang="sl-SI" sz="1200" u="none" strike="noStrike">
                          <a:effectLst/>
                        </a:rPr>
                        <a:t>2019</a:t>
                      </a:r>
                      <a:endParaRPr lang="sl-SI" sz="1200" b="1"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2.892.666,00</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1.530.187,00</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-425.356,68</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1.104.830,32</a:t>
                      </a:r>
                      <a:endParaRPr lang="sl-SI" sz="1200" b="1" i="0" u="none" strike="noStrike">
                        <a:solidFill>
                          <a:srgbClr val="00B05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1.375.202,51</a:t>
                      </a:r>
                      <a:endParaRPr lang="sl-SI" sz="1200" b="1" i="0" u="none" strike="noStrike">
                        <a:solidFill>
                          <a:srgbClr val="00B05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extLst>
                  <a:ext uri="{0D108BD9-81ED-4DB2-BD59-A6C34878D82A}">
                    <a16:rowId xmlns:a16="http://schemas.microsoft.com/office/drawing/2014/main" val="543769137"/>
                  </a:ext>
                </a:extLst>
              </a:tr>
              <a:tr h="234601">
                <a:tc>
                  <a:txBody>
                    <a:bodyPr/>
                    <a:lstStyle/>
                    <a:p>
                      <a:pPr algn="ctr" fontAlgn="b"/>
                      <a:r>
                        <a:rPr lang="sl-SI" sz="1200" u="none" strike="noStrike">
                          <a:effectLst/>
                        </a:rPr>
                        <a:t>2020</a:t>
                      </a:r>
                      <a:endParaRPr lang="sl-SI" sz="1200" b="1"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2.950.520,00</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2.780.340,00</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-443.850,45</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2.336.489,55</a:t>
                      </a:r>
                      <a:endParaRPr lang="sl-SI" sz="1200" b="1" i="0" u="none" strike="noStrike">
                        <a:solidFill>
                          <a:srgbClr val="00B05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3.711.692,06</a:t>
                      </a:r>
                      <a:endParaRPr lang="sl-SI" sz="1200" b="1" i="0" u="none" strike="noStrike">
                        <a:solidFill>
                          <a:srgbClr val="00B05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extLst>
                  <a:ext uri="{0D108BD9-81ED-4DB2-BD59-A6C34878D82A}">
                    <a16:rowId xmlns:a16="http://schemas.microsoft.com/office/drawing/2014/main" val="4222732144"/>
                  </a:ext>
                </a:extLst>
              </a:tr>
              <a:tr h="234601">
                <a:tc>
                  <a:txBody>
                    <a:bodyPr/>
                    <a:lstStyle/>
                    <a:p>
                      <a:pPr algn="ctr" fontAlgn="b"/>
                      <a:r>
                        <a:rPr lang="sl-SI" sz="1200" u="none" strike="noStrike">
                          <a:effectLst/>
                        </a:rPr>
                        <a:t>2021</a:t>
                      </a:r>
                      <a:endParaRPr lang="sl-SI" sz="1200" b="1" i="0" u="none" strike="noStrike">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2.835.947,00</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-443.850,45</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2.392.096,55</a:t>
                      </a:r>
                      <a:endParaRPr lang="sl-SI" sz="1200" b="1" i="0" u="none" strike="noStrike">
                        <a:solidFill>
                          <a:srgbClr val="00B05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6.103.788,61</a:t>
                      </a:r>
                      <a:endParaRPr lang="sl-SI" sz="1200" b="1" i="0" u="none" strike="noStrike">
                        <a:solidFill>
                          <a:srgbClr val="00B05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extLst>
                  <a:ext uri="{0D108BD9-81ED-4DB2-BD59-A6C34878D82A}">
                    <a16:rowId xmlns:a16="http://schemas.microsoft.com/office/drawing/2014/main" val="3065089441"/>
                  </a:ext>
                </a:extLst>
              </a:tr>
              <a:tr h="234601">
                <a:tc>
                  <a:txBody>
                    <a:bodyPr/>
                    <a:lstStyle/>
                    <a:p>
                      <a:pPr algn="ctr" fontAlgn="b"/>
                      <a:r>
                        <a:rPr lang="sl-SI" sz="1200" u="none" strike="noStrike">
                          <a:effectLst/>
                        </a:rPr>
                        <a:t>2022</a:t>
                      </a:r>
                      <a:endParaRPr lang="sl-SI" sz="1200" b="1" i="0" u="none" strike="noStrike">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2.892.666,00</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-443.850,45</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2.448.815,55</a:t>
                      </a:r>
                      <a:endParaRPr lang="sl-SI" sz="1200" b="1" i="0" u="none" strike="noStrike">
                        <a:solidFill>
                          <a:srgbClr val="00B05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8.552.604,16</a:t>
                      </a:r>
                      <a:endParaRPr lang="sl-SI" sz="1200" b="1" i="0" u="none" strike="noStrike">
                        <a:solidFill>
                          <a:srgbClr val="00B05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extLst>
                  <a:ext uri="{0D108BD9-81ED-4DB2-BD59-A6C34878D82A}">
                    <a16:rowId xmlns:a16="http://schemas.microsoft.com/office/drawing/2014/main" val="1320144021"/>
                  </a:ext>
                </a:extLst>
              </a:tr>
              <a:tr h="234601">
                <a:tc>
                  <a:txBody>
                    <a:bodyPr/>
                    <a:lstStyle/>
                    <a:p>
                      <a:pPr algn="ctr" fontAlgn="b"/>
                      <a:r>
                        <a:rPr lang="sl-SI" sz="1200" u="none" strike="noStrike">
                          <a:effectLst/>
                        </a:rPr>
                        <a:t>2023 (2024) </a:t>
                      </a:r>
                      <a:endParaRPr lang="sl-SI" sz="1200" b="1" i="0" u="none" strike="noStrike">
                        <a:solidFill>
                          <a:srgbClr val="00000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2.950.520,00</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443.850,45</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2.848.040,39</a:t>
                      </a:r>
                      <a:endParaRPr lang="sl-SI" sz="1200" b="0" i="0" u="none" strike="noStrike">
                        <a:solidFill>
                          <a:srgbClr val="00000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6.242.410,84</a:t>
                      </a:r>
                      <a:endParaRPr lang="sl-SI" sz="1200" b="1" i="0" u="none" strike="noStrike">
                        <a:solidFill>
                          <a:srgbClr val="00B050"/>
                        </a:solidFill>
                        <a:effectLst/>
                        <a:latin typeface="Calibri" panose="020F0502020204030204" pitchFamily="34" charset="0"/>
                      </a:endParaRPr>
                    </a:p>
                  </a:txBody>
                  <a:tcPr marL="1249" marR="1249" marT="1249" marB="0" anchor="b"/>
                </a:tc>
                <a:tc>
                  <a:txBody>
                    <a:bodyPr/>
                    <a:lstStyle/>
                    <a:p>
                      <a:pPr algn="r" fontAlgn="b"/>
                      <a:r>
                        <a:rPr lang="sl-SI" sz="1200" u="none" strike="noStrike">
                          <a:effectLst/>
                        </a:rPr>
                        <a:t>14.795.015,00</a:t>
                      </a:r>
                      <a:endParaRPr lang="sl-SI" sz="1200" b="1" i="0" u="none" strike="noStrike">
                        <a:solidFill>
                          <a:srgbClr val="00B050"/>
                        </a:solidFill>
                        <a:effectLst/>
                        <a:latin typeface="Calibri" panose="020F0502020204030204" pitchFamily="34" charset="0"/>
                      </a:endParaRPr>
                    </a:p>
                  </a:txBody>
                  <a:tcPr marL="1249" marR="1249" marT="1249" marB="0" anchor="b"/>
                </a:tc>
                <a:tc>
                  <a:txBody>
                    <a:bodyPr/>
                    <a:lstStyle/>
                    <a:p>
                      <a:pPr algn="l" fontAlgn="b"/>
                      <a:r>
                        <a:rPr lang="sl-SI" sz="1200" u="none" strike="noStrike">
                          <a:effectLst/>
                        </a:rPr>
                        <a:t> </a:t>
                      </a:r>
                      <a:endParaRPr lang="sl-SI" sz="1200" b="0" i="0" u="none" strike="noStrike">
                        <a:solidFill>
                          <a:srgbClr val="000000"/>
                        </a:solidFill>
                        <a:effectLst/>
                        <a:latin typeface="Calibri" panose="020F0502020204030204" pitchFamily="34" charset="0"/>
                      </a:endParaRPr>
                    </a:p>
                  </a:txBody>
                  <a:tcPr marL="1249" marR="1249" marT="1249" marB="0" anchor="b"/>
                </a:tc>
                <a:extLst>
                  <a:ext uri="{0D108BD9-81ED-4DB2-BD59-A6C34878D82A}">
                    <a16:rowId xmlns:a16="http://schemas.microsoft.com/office/drawing/2014/main" val="964098875"/>
                  </a:ext>
                </a:extLst>
              </a:tr>
              <a:tr h="234601">
                <a:tc>
                  <a:txBody>
                    <a:bodyPr/>
                    <a:lstStyle/>
                    <a:p>
                      <a:pPr algn="ctr" fontAlgn="b"/>
                      <a:r>
                        <a:rPr lang="sl-SI" sz="1200" u="none" strike="noStrike" dirty="0">
                          <a:solidFill>
                            <a:schemeClr val="accent2"/>
                          </a:solidFill>
                          <a:effectLst/>
                        </a:rPr>
                        <a:t>TOTAL</a:t>
                      </a:r>
                      <a:endParaRPr lang="sl-SI" sz="1200" b="1" i="0" u="none" strike="noStrike" dirty="0">
                        <a:solidFill>
                          <a:schemeClr val="accent2"/>
                        </a:solidFill>
                        <a:effectLst/>
                        <a:latin typeface="Calibri" panose="020F0502020204030204" pitchFamily="34" charset="0"/>
                      </a:endParaRPr>
                    </a:p>
                  </a:txBody>
                  <a:tcPr marL="1249" marR="1249" marT="1249" marB="0" anchor="b"/>
                </a:tc>
                <a:tc>
                  <a:txBody>
                    <a:bodyPr/>
                    <a:lstStyle/>
                    <a:p>
                      <a:pPr algn="r" fontAlgn="b"/>
                      <a:r>
                        <a:rPr lang="sl-SI" sz="1200" u="none" strike="noStrike" dirty="0">
                          <a:solidFill>
                            <a:schemeClr val="accent2"/>
                          </a:solidFill>
                          <a:effectLst/>
                        </a:rPr>
                        <a:t>14.795.015,00</a:t>
                      </a:r>
                      <a:endParaRPr lang="sl-SI" sz="1200" b="1" i="0" u="none" strike="noStrike" dirty="0">
                        <a:solidFill>
                          <a:schemeClr val="accent2"/>
                        </a:solidFill>
                        <a:effectLst/>
                        <a:latin typeface="Calibri" panose="020F0502020204030204" pitchFamily="34" charset="0"/>
                      </a:endParaRPr>
                    </a:p>
                  </a:txBody>
                  <a:tcPr marL="1249" marR="1249" marT="1249" marB="0" anchor="b"/>
                </a:tc>
                <a:tc>
                  <a:txBody>
                    <a:bodyPr/>
                    <a:lstStyle/>
                    <a:p>
                      <a:pPr algn="r" fontAlgn="b"/>
                      <a:r>
                        <a:rPr lang="sl-SI" sz="1200" u="none" strike="noStrike" dirty="0">
                          <a:solidFill>
                            <a:schemeClr val="accent2"/>
                          </a:solidFill>
                          <a:effectLst/>
                        </a:rPr>
                        <a:t>14.795.015,00</a:t>
                      </a:r>
                      <a:endParaRPr lang="sl-SI" sz="1200" b="1" i="0" u="none" strike="noStrike" dirty="0">
                        <a:solidFill>
                          <a:schemeClr val="accent2"/>
                        </a:solidFill>
                        <a:effectLst/>
                        <a:latin typeface="Calibri" panose="020F0502020204030204" pitchFamily="34" charset="0"/>
                      </a:endParaRPr>
                    </a:p>
                  </a:txBody>
                  <a:tcPr marL="1249" marR="1249" marT="1249" marB="0" anchor="b"/>
                </a:tc>
                <a:tc>
                  <a:txBody>
                    <a:bodyPr/>
                    <a:lstStyle/>
                    <a:p>
                      <a:pPr algn="l" fontAlgn="b"/>
                      <a:r>
                        <a:rPr lang="sl-SI" sz="1200" u="none" strike="noStrike" dirty="0">
                          <a:solidFill>
                            <a:schemeClr val="accent2"/>
                          </a:solidFill>
                          <a:effectLst/>
                        </a:rPr>
                        <a:t> </a:t>
                      </a:r>
                      <a:endParaRPr lang="sl-SI" sz="1200" b="1" i="0" u="none" strike="noStrike" dirty="0">
                        <a:solidFill>
                          <a:schemeClr val="accent2"/>
                        </a:solidFill>
                        <a:effectLst/>
                        <a:latin typeface="Calibri" panose="020F0502020204030204" pitchFamily="34" charset="0"/>
                      </a:endParaRPr>
                    </a:p>
                  </a:txBody>
                  <a:tcPr marL="1249" marR="1249" marT="1249" marB="0" anchor="b"/>
                </a:tc>
                <a:tc>
                  <a:txBody>
                    <a:bodyPr/>
                    <a:lstStyle/>
                    <a:p>
                      <a:pPr algn="l" fontAlgn="b"/>
                      <a:r>
                        <a:rPr lang="sl-SI" sz="1200" u="none" strike="noStrike" dirty="0">
                          <a:solidFill>
                            <a:schemeClr val="accent2"/>
                          </a:solidFill>
                          <a:effectLst/>
                        </a:rPr>
                        <a:t> </a:t>
                      </a:r>
                      <a:endParaRPr lang="sl-SI" sz="1200" b="1" i="0" u="none" strike="noStrike" dirty="0">
                        <a:solidFill>
                          <a:schemeClr val="accent2"/>
                        </a:solidFill>
                        <a:effectLst/>
                        <a:latin typeface="Calibri" panose="020F0502020204030204" pitchFamily="34" charset="0"/>
                      </a:endParaRPr>
                    </a:p>
                  </a:txBody>
                  <a:tcPr marL="1249" marR="1249" marT="1249" marB="0" anchor="b"/>
                </a:tc>
                <a:tc>
                  <a:txBody>
                    <a:bodyPr/>
                    <a:lstStyle/>
                    <a:p>
                      <a:pPr algn="r" fontAlgn="b"/>
                      <a:r>
                        <a:rPr lang="sl-SI" sz="1200" u="none" strike="noStrike" dirty="0">
                          <a:solidFill>
                            <a:schemeClr val="accent2"/>
                          </a:solidFill>
                          <a:effectLst/>
                        </a:rPr>
                        <a:t>14.795.015,00</a:t>
                      </a:r>
                      <a:endParaRPr lang="sl-SI" sz="1200" b="1" i="0" u="none" strike="noStrike" dirty="0">
                        <a:solidFill>
                          <a:schemeClr val="accent2"/>
                        </a:solidFill>
                        <a:effectLst/>
                        <a:latin typeface="Calibri" panose="020F0502020204030204" pitchFamily="34" charset="0"/>
                      </a:endParaRPr>
                    </a:p>
                  </a:txBody>
                  <a:tcPr marL="1249" marR="1249" marT="1249" marB="0" anchor="b"/>
                </a:tc>
                <a:tc>
                  <a:txBody>
                    <a:bodyPr/>
                    <a:lstStyle/>
                    <a:p>
                      <a:pPr algn="l" fontAlgn="b"/>
                      <a:r>
                        <a:rPr lang="sl-SI" sz="1200" u="none" strike="noStrike" dirty="0">
                          <a:solidFill>
                            <a:schemeClr val="accent2"/>
                          </a:solidFill>
                          <a:effectLst/>
                        </a:rPr>
                        <a:t> </a:t>
                      </a:r>
                      <a:endParaRPr lang="sl-SI" sz="1200" b="1" i="0" u="none" strike="noStrike" dirty="0">
                        <a:solidFill>
                          <a:schemeClr val="accent2"/>
                        </a:solidFill>
                        <a:effectLst/>
                        <a:latin typeface="Calibri" panose="020F0502020204030204" pitchFamily="34" charset="0"/>
                      </a:endParaRPr>
                    </a:p>
                  </a:txBody>
                  <a:tcPr marL="1249" marR="1249" marT="1249" marB="0" anchor="b"/>
                </a:tc>
                <a:tc>
                  <a:txBody>
                    <a:bodyPr/>
                    <a:lstStyle/>
                    <a:p>
                      <a:pPr algn="l" fontAlgn="b"/>
                      <a:r>
                        <a:rPr lang="sl-SI" sz="1200" u="none" strike="noStrike" dirty="0">
                          <a:solidFill>
                            <a:schemeClr val="accent2"/>
                          </a:solidFill>
                          <a:effectLst/>
                        </a:rPr>
                        <a:t> </a:t>
                      </a:r>
                      <a:endParaRPr lang="sl-SI" sz="1200" b="0" i="0" u="none" strike="noStrike" dirty="0">
                        <a:solidFill>
                          <a:schemeClr val="accent2"/>
                        </a:solidFill>
                        <a:effectLst/>
                        <a:latin typeface="Calibri" panose="020F0502020204030204" pitchFamily="34" charset="0"/>
                      </a:endParaRPr>
                    </a:p>
                  </a:txBody>
                  <a:tcPr marL="1249" marR="1249" marT="1249" marB="0" anchor="b"/>
                </a:tc>
                <a:extLst>
                  <a:ext uri="{0D108BD9-81ED-4DB2-BD59-A6C34878D82A}">
                    <a16:rowId xmlns:a16="http://schemas.microsoft.com/office/drawing/2014/main" val="1368202372"/>
                  </a:ext>
                </a:extLst>
              </a:tr>
            </a:tbl>
          </a:graphicData>
        </a:graphic>
      </p:graphicFrame>
    </p:spTree>
    <p:extLst>
      <p:ext uri="{BB962C8B-B14F-4D97-AF65-F5344CB8AC3E}">
        <p14:creationId xmlns:p14="http://schemas.microsoft.com/office/powerpoint/2010/main" val="42410087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Props1.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3.xml><?xml version="1.0" encoding="utf-8"?>
<ds:datastoreItem xmlns:ds="http://schemas.openxmlformats.org/officeDocument/2006/customXml" ds:itemID="{7B6F2769-7194-4217-93D3-3AF3A4742282}">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sharepoint/v3/field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FNEMasterTemplateForThemePreview.pptx</Template>
  <TotalTime>732</TotalTime>
  <Words>883</Words>
  <Application>Microsoft Office PowerPoint</Application>
  <PresentationFormat>On-screen Show (16:9)</PresentationFormat>
  <Paragraphs>221</Paragraphs>
  <Slides>12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ＭＳ Ｐゴシック</vt:lpstr>
      <vt:lpstr>Arial</vt:lpstr>
      <vt:lpstr>Calibri</vt:lpstr>
      <vt:lpstr>Open Sans</vt:lpstr>
      <vt:lpstr>Tahoma</vt:lpstr>
      <vt:lpstr>Wingdings</vt:lpstr>
      <vt:lpstr>Office Theme</vt:lpstr>
      <vt:lpstr>Update on Programme Implementation CP Interreg V-A SI-HU</vt:lpstr>
      <vt:lpstr>Some conclusions from 4th MC</vt:lpstr>
      <vt:lpstr>Programme activities (1)</vt:lpstr>
      <vt:lpstr>Programme activities (2)</vt:lpstr>
      <vt:lpstr>IAB recommendations - Designation</vt:lpstr>
      <vt:lpstr>Open irregularites (financial liability)</vt:lpstr>
      <vt:lpstr>PowerPoint Presentation</vt:lpstr>
      <vt:lpstr>PowerPoint Presentation</vt:lpstr>
      <vt:lpstr>PowerPoint Presentation</vt:lpstr>
      <vt:lpstr>Underspending of projects</vt:lpstr>
      <vt:lpstr>20% Outside eligible area</vt:lpstr>
      <vt:lpstr>THANK YOU FOR YOUR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Aleš Mrkela</cp:lastModifiedBy>
  <cp:revision>146</cp:revision>
  <dcterms:created xsi:type="dcterms:W3CDTF">2010-04-12T23:12:02Z</dcterms:created>
  <dcterms:modified xsi:type="dcterms:W3CDTF">2017-07-05T07:10:50Z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