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</p:sldMasterIdLst>
  <p:notesMasterIdLst>
    <p:notesMasterId r:id="rId27"/>
  </p:notesMasterIdLst>
  <p:handoutMasterIdLst>
    <p:handoutMasterId r:id="rId28"/>
  </p:handoutMasterIdLst>
  <p:sldIdLst>
    <p:sldId id="258" r:id="rId5"/>
    <p:sldId id="286" r:id="rId6"/>
    <p:sldId id="259" r:id="rId7"/>
    <p:sldId id="265" r:id="rId8"/>
    <p:sldId id="270" r:id="rId9"/>
    <p:sldId id="281" r:id="rId10"/>
    <p:sldId id="290" r:id="rId11"/>
    <p:sldId id="289" r:id="rId12"/>
    <p:sldId id="271" r:id="rId13"/>
    <p:sldId id="282" r:id="rId14"/>
    <p:sldId id="279" r:id="rId15"/>
    <p:sldId id="285" r:id="rId16"/>
    <p:sldId id="278" r:id="rId17"/>
    <p:sldId id="273" r:id="rId18"/>
    <p:sldId id="288" r:id="rId19"/>
    <p:sldId id="280" r:id="rId20"/>
    <p:sldId id="283" r:id="rId21"/>
    <p:sldId id="284" r:id="rId22"/>
    <p:sldId id="260" r:id="rId23"/>
    <p:sldId id="275" r:id="rId24"/>
    <p:sldId id="287" r:id="rId25"/>
    <p:sldId id="262" r:id="rId26"/>
  </p:sldIdLst>
  <p:sldSz cx="9144000" cy="5143500" type="screen16x9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0920"/>
    <a:srgbClr val="3A6546"/>
    <a:srgbClr val="00417D"/>
    <a:srgbClr val="808080"/>
    <a:srgbClr val="A9BA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22583" autoAdjust="0"/>
    <p:restoredTop sz="94722" autoAdjust="0"/>
  </p:normalViewPr>
  <p:slideViewPr>
    <p:cSldViewPr snapToGrid="0" snapToObjects="1">
      <p:cViewPr varScale="1">
        <p:scale>
          <a:sx n="98" d="100"/>
          <a:sy n="98" d="100"/>
        </p:scale>
        <p:origin x="78" y="29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802B95-6165-ED4C-AE49-906C80148411}" type="datetimeFigureOut">
              <a:rPr lang="en-US" smtClean="0"/>
              <a:t>7/7/2017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62E784-3EAB-D843-BB12-A0DA5D5B45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8323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1C2D7F-B096-EB4F-875C-0C35828393CD}" type="datetimeFigureOut">
              <a:rPr lang="de-DE" smtClean="0"/>
              <a:t>07.07.2017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D62952-2636-5A41-9FA9-37E79589519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9529167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5589" y="1864132"/>
            <a:ext cx="6547330" cy="1102519"/>
          </a:xfrm>
        </p:spPr>
        <p:txBody>
          <a:bodyPr>
            <a:normAutofit/>
          </a:bodyPr>
          <a:lstStyle>
            <a:lvl1pPr algn="r">
              <a:defRPr sz="3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95589" y="2966651"/>
            <a:ext cx="654733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317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88649"/>
            <a:ext cx="2057400" cy="323727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88649"/>
            <a:ext cx="6019800" cy="3605973"/>
          </a:xfrm>
        </p:spPr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996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330794" y="4694306"/>
            <a:ext cx="249474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1pPr>
          </a:lstStyle>
          <a:p>
            <a:r>
              <a:rPr lang="de-DE" smtClean="0"/>
              <a:t>Maribor, 5-6. December 2016 </a:t>
            </a:r>
            <a:endParaRPr lang="de-DE" dirty="0"/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2583896" y="361158"/>
            <a:ext cx="3087536" cy="375962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 smtClean="0"/>
              <a:t>Thema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382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691781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566640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394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22823"/>
            <a:ext cx="4038600" cy="237197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022823"/>
            <a:ext cx="4038600" cy="237197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594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1123151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50737"/>
            <a:ext cx="4040188" cy="21935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50983"/>
            <a:ext cx="4041775" cy="21935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824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712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224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36734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49325"/>
            <a:ext cx="5111750" cy="364529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286450"/>
            <a:ext cx="3008313" cy="230817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220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983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92795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85208"/>
            <a:ext cx="8229600" cy="2631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695099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tint val="75000"/>
                  </a:schemeClr>
                </a:solidFill>
                <a:latin typeface="Open Sans"/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330794" y="4694306"/>
            <a:ext cx="249474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1pPr>
          </a:lstStyle>
          <a:p>
            <a:r>
              <a:rPr lang="de-DE" smtClean="0"/>
              <a:t>Maribor, 5-6. December 2016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58" r:id="rId3"/>
    <p:sldLayoutId id="2147493459" r:id="rId4"/>
    <p:sldLayoutId id="2147493460" r:id="rId5"/>
    <p:sldLayoutId id="2147493461" r:id="rId6"/>
    <p:sldLayoutId id="2147493462" r:id="rId7"/>
    <p:sldLayoutId id="2147493463" r:id="rId8"/>
    <p:sldLayoutId id="2147493464" r:id="rId9"/>
    <p:sldLayoutId id="2147493465" r:id="rId10"/>
    <p:sldLayoutId id="2147493466" r:id="rId11"/>
  </p:sldLayoutIdLst>
  <p:hf sldNum="0" hdr="0" dt="0"/>
  <p:txStyles>
    <p:titleStyle>
      <a:lvl1pPr algn="ctr" defTabSz="457200" rtl="0" eaLnBrk="1" latinLnBrk="0" hangingPunct="1">
        <a:spcBef>
          <a:spcPct val="0"/>
        </a:spcBef>
        <a:buNone/>
        <a:defRPr sz="3200" b="1" i="0" kern="1200">
          <a:solidFill>
            <a:schemeClr val="tx1"/>
          </a:solidFill>
          <a:latin typeface="Open Sans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Open Sans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600" kern="1200">
          <a:solidFill>
            <a:schemeClr val="tx1"/>
          </a:solidFill>
          <a:latin typeface="Open Sans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Open Sans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Open Sans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Open Sans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i-hu.eu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Promotion of </a:t>
            </a:r>
            <a:r>
              <a:rPr lang="hu-HU" dirty="0" smtClean="0"/>
              <a:t/>
            </a:r>
            <a:br>
              <a:rPr lang="hu-HU" dirty="0" smtClean="0"/>
            </a:br>
            <a:r>
              <a:rPr lang="en-GB" dirty="0" smtClean="0"/>
              <a:t>programme and projects</a:t>
            </a:r>
            <a:endParaRPr lang="en-GB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Ágnes GOMBÁS</a:t>
            </a:r>
          </a:p>
          <a:p>
            <a:r>
              <a:rPr lang="en-GB" dirty="0" smtClean="0"/>
              <a:t>Joint Secretariat / Info</a:t>
            </a:r>
            <a:r>
              <a:rPr lang="hu-HU" dirty="0" smtClean="0"/>
              <a:t> </a:t>
            </a:r>
            <a:r>
              <a:rPr lang="en-GB" dirty="0" smtClean="0"/>
              <a:t>point</a:t>
            </a:r>
          </a:p>
          <a:p>
            <a:r>
              <a:rPr lang="en-GB" dirty="0" err="1" smtClean="0">
                <a:solidFill>
                  <a:schemeClr val="bg1">
                    <a:lumMod val="50000"/>
                  </a:schemeClr>
                </a:solidFill>
              </a:rPr>
              <a:t>Moravske</a:t>
            </a:r>
            <a:r>
              <a:rPr lang="en-GB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GB" dirty="0" err="1" smtClean="0">
                <a:solidFill>
                  <a:schemeClr val="bg1">
                    <a:lumMod val="50000"/>
                  </a:schemeClr>
                </a:solidFill>
              </a:rPr>
              <a:t>Toplice</a:t>
            </a:r>
            <a:r>
              <a:rPr lang="en-GB" dirty="0" smtClean="0">
                <a:solidFill>
                  <a:schemeClr val="bg1">
                    <a:lumMod val="50000"/>
                  </a:schemeClr>
                </a:solidFill>
              </a:rPr>
              <a:t>, 5-6</a:t>
            </a:r>
            <a:r>
              <a:rPr lang="en-GB" baseline="30000" dirty="0" smtClean="0">
                <a:solidFill>
                  <a:schemeClr val="bg1">
                    <a:lumMod val="50000"/>
                  </a:schemeClr>
                </a:solidFill>
              </a:rPr>
              <a:t>th</a:t>
            </a:r>
            <a:r>
              <a:rPr lang="en-GB" dirty="0" smtClean="0">
                <a:solidFill>
                  <a:schemeClr val="bg1">
                    <a:lumMod val="50000"/>
                  </a:schemeClr>
                </a:solidFill>
              </a:rPr>
              <a:t> July 2017. </a:t>
            </a:r>
            <a:endParaRPr lang="en-GB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017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22</a:t>
            </a:r>
            <a:r>
              <a:rPr lang="en-US" dirty="0" smtClean="0"/>
              <a:t> J</a:t>
            </a:r>
            <a:r>
              <a:rPr lang="hu-HU" dirty="0" err="1" smtClean="0"/>
              <a:t>une</a:t>
            </a:r>
            <a:r>
              <a:rPr lang="en-US" dirty="0" smtClean="0"/>
              <a:t> 201</a:t>
            </a:r>
            <a:r>
              <a:rPr lang="hu-HU" dirty="0" smtClean="0"/>
              <a:t>7,</a:t>
            </a:r>
            <a:r>
              <a:rPr lang="hu-HU" dirty="0"/>
              <a:t> </a:t>
            </a:r>
            <a:r>
              <a:rPr lang="hu-HU" dirty="0" err="1"/>
              <a:t>Rakičan</a:t>
            </a:r>
            <a:r>
              <a:rPr lang="en-US" dirty="0" smtClean="0"/>
              <a:t>, </a:t>
            </a:r>
            <a:r>
              <a:rPr lang="en-US" dirty="0"/>
              <a:t>Slovenia</a:t>
            </a:r>
            <a:endParaRPr lang="hu-HU" dirty="0"/>
          </a:p>
        </p:txBody>
      </p:sp>
      <p:sp>
        <p:nvSpPr>
          <p:cNvPr id="5" name="Fußzeilenplatzhalter 4"/>
          <p:cNvSpPr txBox="1">
            <a:spLocks/>
          </p:cNvSpPr>
          <p:nvPr/>
        </p:nvSpPr>
        <p:spPr>
          <a:xfrm>
            <a:off x="3330793" y="4694306"/>
            <a:ext cx="2609517" cy="27463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sz="1200" dirty="0" err="1" smtClean="0">
                <a:solidFill>
                  <a:schemeClr val="bg1">
                    <a:lumMod val="50000"/>
                  </a:schemeClr>
                </a:solidFill>
              </a:rPr>
              <a:t>Moravske</a:t>
            </a:r>
            <a:r>
              <a:rPr lang="hu-HU" sz="12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hu-HU" sz="1200" dirty="0" err="1" smtClean="0">
                <a:solidFill>
                  <a:schemeClr val="bg1">
                    <a:lumMod val="50000"/>
                  </a:schemeClr>
                </a:solidFill>
              </a:rPr>
              <a:t>Toplice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, 5-6</a:t>
            </a:r>
            <a:r>
              <a:rPr lang="en-GB" sz="1200" baseline="30000" dirty="0" smtClean="0">
                <a:solidFill>
                  <a:schemeClr val="bg1">
                    <a:lumMod val="50000"/>
                  </a:schemeClr>
                </a:solidFill>
              </a:rPr>
              <a:t>th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hu-HU" sz="1200" dirty="0" err="1" smtClean="0">
                <a:solidFill>
                  <a:schemeClr val="bg1">
                    <a:lumMod val="50000"/>
                  </a:schemeClr>
                </a:solidFill>
              </a:rPr>
              <a:t>July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 201</a:t>
            </a:r>
            <a:r>
              <a:rPr lang="hu-HU" sz="1200" dirty="0" smtClean="0">
                <a:solidFill>
                  <a:schemeClr val="bg1">
                    <a:lumMod val="50000"/>
                  </a:schemeClr>
                </a:solidFill>
              </a:rPr>
              <a:t>7</a:t>
            </a:r>
            <a:endParaRPr lang="en-GB" sz="1200" dirty="0">
              <a:solidFill>
                <a:srgbClr val="FF0000"/>
              </a:solidFill>
            </a:endParaRPr>
          </a:p>
        </p:txBody>
      </p:sp>
      <p:pic>
        <p:nvPicPr>
          <p:cNvPr id="6" name="Tartalom helye 5"/>
          <p:cNvPicPr>
            <a:picLocks noGrp="1" noChangeAspect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5350" y="2022475"/>
            <a:ext cx="3162300" cy="2371725"/>
          </a:xfrm>
        </p:spPr>
      </p:pic>
      <p:pic>
        <p:nvPicPr>
          <p:cNvPr id="7" name="Tartalom helye 6"/>
          <p:cNvPicPr>
            <a:picLocks noGrp="1" noChangeAspect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6350" y="2022475"/>
            <a:ext cx="3162300" cy="2371725"/>
          </a:xfrm>
        </p:spPr>
      </p:pic>
    </p:spTree>
    <p:extLst>
      <p:ext uri="{BB962C8B-B14F-4D97-AF65-F5344CB8AC3E}">
        <p14:creationId xmlns:p14="http://schemas.microsoft.com/office/powerpoint/2010/main" val="838982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dirty="0" smtClean="0"/>
              <a:t>Media cooperation</a:t>
            </a:r>
            <a:endParaRPr lang="en-GB" dirty="0"/>
          </a:p>
        </p:txBody>
      </p:sp>
      <p:pic>
        <p:nvPicPr>
          <p:cNvPr id="8" name="Tartalom helye 7"/>
          <p:cNvPicPr>
            <a:picLocks noGrp="1" noChangeAspect="1"/>
          </p:cNvPicPr>
          <p:nvPr>
            <p:ph sz="quarter" idx="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1267" y="2151063"/>
            <a:ext cx="3289290" cy="2193925"/>
          </a:xfrm>
        </p:spPr>
      </p:pic>
      <p:sp>
        <p:nvSpPr>
          <p:cNvPr id="7" name="Fußzeilenplatzhalter 4"/>
          <p:cNvSpPr txBox="1">
            <a:spLocks/>
          </p:cNvSpPr>
          <p:nvPr/>
        </p:nvSpPr>
        <p:spPr>
          <a:xfrm>
            <a:off x="3330793" y="4694306"/>
            <a:ext cx="2609517" cy="27463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sz="1200" dirty="0" err="1">
                <a:solidFill>
                  <a:schemeClr val="bg1">
                    <a:lumMod val="50000"/>
                  </a:schemeClr>
                </a:solidFill>
              </a:rPr>
              <a:t>Moravske</a:t>
            </a:r>
            <a:r>
              <a:rPr lang="hu-HU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hu-HU" sz="1200" dirty="0" err="1" smtClean="0">
                <a:solidFill>
                  <a:schemeClr val="bg1">
                    <a:lumMod val="50000"/>
                  </a:schemeClr>
                </a:solidFill>
              </a:rPr>
              <a:t>Toplice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, 5-6</a:t>
            </a:r>
            <a:r>
              <a:rPr lang="en-GB" sz="1200" baseline="30000" dirty="0" smtClean="0">
                <a:solidFill>
                  <a:schemeClr val="bg1">
                    <a:lumMod val="50000"/>
                  </a:schemeClr>
                </a:solidFill>
              </a:rPr>
              <a:t>th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hu-HU" sz="1200" dirty="0" err="1" smtClean="0">
                <a:solidFill>
                  <a:schemeClr val="bg1">
                    <a:lumMod val="50000"/>
                  </a:schemeClr>
                </a:solidFill>
              </a:rPr>
              <a:t>July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 201</a:t>
            </a:r>
            <a:r>
              <a:rPr lang="hu-HU" sz="1200" dirty="0" smtClean="0">
                <a:solidFill>
                  <a:schemeClr val="bg1">
                    <a:lumMod val="50000"/>
                  </a:schemeClr>
                </a:solidFill>
              </a:rPr>
              <a:t>7</a:t>
            </a:r>
            <a:endParaRPr lang="en-GB" sz="1200" dirty="0">
              <a:solidFill>
                <a:srgbClr val="FF0000"/>
              </a:solidFill>
            </a:endParaRPr>
          </a:p>
        </p:txBody>
      </p:sp>
      <p:pic>
        <p:nvPicPr>
          <p:cNvPr id="9" name="Tartalom helye 8" descr="F:\Gombás Ágnes\SI-HU\5th MC meeting\zegtv.jpg"/>
          <p:cNvPicPr>
            <a:picLocks noGrp="1"/>
          </p:cNvPicPr>
          <p:nvPr>
            <p:ph sz="half" idx="2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60848" y="2151063"/>
            <a:ext cx="2832892" cy="21939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54829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dirty="0" smtClean="0"/>
              <a:t>Media cooperation</a:t>
            </a:r>
            <a:endParaRPr lang="en-GB" dirty="0"/>
          </a:p>
        </p:txBody>
      </p:sp>
      <p:sp>
        <p:nvSpPr>
          <p:cNvPr id="7" name="Fußzeilenplatzhalter 4"/>
          <p:cNvSpPr txBox="1">
            <a:spLocks/>
          </p:cNvSpPr>
          <p:nvPr/>
        </p:nvSpPr>
        <p:spPr>
          <a:xfrm>
            <a:off x="3330793" y="4694306"/>
            <a:ext cx="2609517" cy="27463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sz="1200" dirty="0" err="1">
                <a:solidFill>
                  <a:schemeClr val="bg1">
                    <a:lumMod val="50000"/>
                  </a:schemeClr>
                </a:solidFill>
              </a:rPr>
              <a:t>Moravske</a:t>
            </a:r>
            <a:r>
              <a:rPr lang="hu-HU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hu-HU" sz="1200" dirty="0" err="1" smtClean="0">
                <a:solidFill>
                  <a:schemeClr val="bg1">
                    <a:lumMod val="50000"/>
                  </a:schemeClr>
                </a:solidFill>
              </a:rPr>
              <a:t>Toplice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, 5-6</a:t>
            </a:r>
            <a:r>
              <a:rPr lang="en-GB" sz="1200" baseline="30000" dirty="0" smtClean="0">
                <a:solidFill>
                  <a:schemeClr val="bg1">
                    <a:lumMod val="50000"/>
                  </a:schemeClr>
                </a:solidFill>
              </a:rPr>
              <a:t>th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hu-HU" sz="1200" dirty="0" err="1" smtClean="0">
                <a:solidFill>
                  <a:schemeClr val="bg1">
                    <a:lumMod val="50000"/>
                  </a:schemeClr>
                </a:solidFill>
              </a:rPr>
              <a:t>July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 201</a:t>
            </a:r>
            <a:r>
              <a:rPr lang="hu-HU" sz="1200" dirty="0" smtClean="0">
                <a:solidFill>
                  <a:schemeClr val="bg1">
                    <a:lumMod val="50000"/>
                  </a:schemeClr>
                </a:solidFill>
              </a:rPr>
              <a:t>7</a:t>
            </a:r>
            <a:endParaRPr lang="en-GB" sz="1200" dirty="0">
              <a:solidFill>
                <a:srgbClr val="FF0000"/>
              </a:solidFill>
            </a:endParaRPr>
          </a:p>
        </p:txBody>
      </p:sp>
      <p:pic>
        <p:nvPicPr>
          <p:cNvPr id="5" name="Tartalom helye 4"/>
          <p:cNvPicPr>
            <a:picLocks noGrp="1" noChangeAspect="1"/>
          </p:cNvPicPr>
          <p:nvPr>
            <p:ph sz="quarter" idx="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3296" y="2151063"/>
            <a:ext cx="2925233" cy="2193925"/>
          </a:xfrm>
        </p:spPr>
      </p:pic>
      <p:pic>
        <p:nvPicPr>
          <p:cNvPr id="11" name="Tartalom helye 10"/>
          <p:cNvPicPr>
            <a:picLocks noGrp="1"/>
          </p:cNvPicPr>
          <p:nvPr>
            <p:ph sz="half" idx="2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54955" y="2151063"/>
            <a:ext cx="2644677" cy="21939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61708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Online presence</a:t>
            </a:r>
            <a:endParaRPr lang="en-GB" dirty="0"/>
          </a:p>
        </p:txBody>
      </p:sp>
      <p:pic>
        <p:nvPicPr>
          <p:cNvPr id="9" name="Tartalom helye 6"/>
          <p:cNvPicPr>
            <a:picLocks noGrp="1" noChangeAspect="1"/>
          </p:cNvPicPr>
          <p:nvPr>
            <p:ph sz="half" idx="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789" y="2151063"/>
            <a:ext cx="3779009" cy="2193925"/>
          </a:xfrm>
        </p:spPr>
      </p:pic>
      <p:pic>
        <p:nvPicPr>
          <p:cNvPr id="10" name="Tartalom helye 9"/>
          <p:cNvPicPr>
            <a:picLocks noGrp="1"/>
          </p:cNvPicPr>
          <p:nvPr>
            <p:ph sz="quarter" idx="4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94486" y="2151063"/>
            <a:ext cx="2342852" cy="21939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Fußzeilenplatzhalter 4"/>
          <p:cNvSpPr txBox="1">
            <a:spLocks/>
          </p:cNvSpPr>
          <p:nvPr/>
        </p:nvSpPr>
        <p:spPr>
          <a:xfrm>
            <a:off x="3330793" y="4694306"/>
            <a:ext cx="2609517" cy="27463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sz="1200" dirty="0" err="1">
                <a:solidFill>
                  <a:schemeClr val="bg1">
                    <a:lumMod val="50000"/>
                  </a:schemeClr>
                </a:solidFill>
              </a:rPr>
              <a:t>Moravske</a:t>
            </a:r>
            <a:r>
              <a:rPr lang="hu-HU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hu-HU" sz="1200" dirty="0" err="1" smtClean="0">
                <a:solidFill>
                  <a:schemeClr val="bg1">
                    <a:lumMod val="50000"/>
                  </a:schemeClr>
                </a:solidFill>
              </a:rPr>
              <a:t>Toplice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, 5-6</a:t>
            </a:r>
            <a:r>
              <a:rPr lang="en-GB" sz="1200" baseline="30000" dirty="0" smtClean="0">
                <a:solidFill>
                  <a:schemeClr val="bg1">
                    <a:lumMod val="50000"/>
                  </a:schemeClr>
                </a:solidFill>
              </a:rPr>
              <a:t>th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hu-HU" sz="1200" dirty="0" err="1" smtClean="0">
                <a:solidFill>
                  <a:schemeClr val="bg1">
                    <a:lumMod val="50000"/>
                  </a:schemeClr>
                </a:solidFill>
              </a:rPr>
              <a:t>July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 201</a:t>
            </a:r>
            <a:r>
              <a:rPr lang="hu-HU" sz="1200" dirty="0" smtClean="0">
                <a:solidFill>
                  <a:schemeClr val="bg1">
                    <a:lumMod val="50000"/>
                  </a:schemeClr>
                </a:solidFill>
              </a:rPr>
              <a:t>7</a:t>
            </a:r>
            <a:endParaRPr lang="en-GB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73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u-HU" dirty="0" err="1" smtClean="0"/>
              <a:t>Facebook</a:t>
            </a:r>
            <a:endParaRPr lang="hu-HU" dirty="0"/>
          </a:p>
        </p:txBody>
      </p:sp>
      <p:pic>
        <p:nvPicPr>
          <p:cNvPr id="12" name="Tartalom helye 11"/>
          <p:cNvPicPr>
            <a:picLocks noGrp="1"/>
          </p:cNvPicPr>
          <p:nvPr>
            <p:ph sz="half" idx="2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84531" y="2151063"/>
            <a:ext cx="2385526" cy="21939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Fußzeilenplatzhalter 4"/>
          <p:cNvSpPr txBox="1">
            <a:spLocks/>
          </p:cNvSpPr>
          <p:nvPr/>
        </p:nvSpPr>
        <p:spPr>
          <a:xfrm>
            <a:off x="3330793" y="4694306"/>
            <a:ext cx="2609517" cy="27463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sz="1200" dirty="0" err="1">
                <a:solidFill>
                  <a:schemeClr val="bg1">
                    <a:lumMod val="50000"/>
                  </a:schemeClr>
                </a:solidFill>
              </a:rPr>
              <a:t>Moravske</a:t>
            </a:r>
            <a:r>
              <a:rPr lang="hu-HU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hu-HU" sz="1200" dirty="0" err="1" smtClean="0">
                <a:solidFill>
                  <a:schemeClr val="bg1">
                    <a:lumMod val="50000"/>
                  </a:schemeClr>
                </a:solidFill>
              </a:rPr>
              <a:t>Toplice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, 5-6</a:t>
            </a:r>
            <a:r>
              <a:rPr lang="en-GB" sz="1200" baseline="30000" dirty="0" smtClean="0">
                <a:solidFill>
                  <a:schemeClr val="bg1">
                    <a:lumMod val="50000"/>
                  </a:schemeClr>
                </a:solidFill>
              </a:rPr>
              <a:t>th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hu-HU" sz="1200" dirty="0" err="1" smtClean="0">
                <a:solidFill>
                  <a:schemeClr val="bg1">
                    <a:lumMod val="50000"/>
                  </a:schemeClr>
                </a:solidFill>
              </a:rPr>
              <a:t>July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 201</a:t>
            </a:r>
            <a:r>
              <a:rPr lang="hu-HU" sz="1200" dirty="0" smtClean="0">
                <a:solidFill>
                  <a:schemeClr val="bg1">
                    <a:lumMod val="50000"/>
                  </a:schemeClr>
                </a:solidFill>
              </a:rPr>
              <a:t>7</a:t>
            </a:r>
            <a:endParaRPr lang="en-GB" sz="1200" dirty="0">
              <a:solidFill>
                <a:srgbClr val="FF0000"/>
              </a:solidFill>
            </a:endParaRPr>
          </a:p>
        </p:txBody>
      </p:sp>
      <p:pic>
        <p:nvPicPr>
          <p:cNvPr id="11" name="Picture 4" descr="C:\Users\gombasagnes\Desktop\like jel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7445" y="2269435"/>
            <a:ext cx="1296860" cy="57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" descr="C:\Users\gombasagnes\Desktop\facebook shar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79710" y="3433795"/>
            <a:ext cx="1486202" cy="582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artalom helye 2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indent="0">
              <a:buNone/>
            </a:pP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878743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u-HU" dirty="0" err="1" smtClean="0"/>
              <a:t>Facebook</a:t>
            </a:r>
            <a:endParaRPr lang="hu-HU" dirty="0"/>
          </a:p>
        </p:txBody>
      </p:sp>
      <p:sp>
        <p:nvSpPr>
          <p:cNvPr id="6" name="Fußzeilenplatzhalter 4"/>
          <p:cNvSpPr txBox="1">
            <a:spLocks/>
          </p:cNvSpPr>
          <p:nvPr/>
        </p:nvSpPr>
        <p:spPr>
          <a:xfrm>
            <a:off x="3330793" y="4694306"/>
            <a:ext cx="2609517" cy="27463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sz="1200" dirty="0" err="1">
                <a:solidFill>
                  <a:schemeClr val="bg1">
                    <a:lumMod val="50000"/>
                  </a:schemeClr>
                </a:solidFill>
              </a:rPr>
              <a:t>Moravske</a:t>
            </a:r>
            <a:r>
              <a:rPr lang="hu-HU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hu-HU" sz="1200" dirty="0" err="1" smtClean="0">
                <a:solidFill>
                  <a:schemeClr val="bg1">
                    <a:lumMod val="50000"/>
                  </a:schemeClr>
                </a:solidFill>
              </a:rPr>
              <a:t>Toplice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, 5-6</a:t>
            </a:r>
            <a:r>
              <a:rPr lang="en-GB" sz="1200" baseline="30000" dirty="0" smtClean="0">
                <a:solidFill>
                  <a:schemeClr val="bg1">
                    <a:lumMod val="50000"/>
                  </a:schemeClr>
                </a:solidFill>
              </a:rPr>
              <a:t>th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hu-HU" sz="1200" dirty="0" err="1" smtClean="0">
                <a:solidFill>
                  <a:schemeClr val="bg1">
                    <a:lumMod val="50000"/>
                  </a:schemeClr>
                </a:solidFill>
              </a:rPr>
              <a:t>July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 201</a:t>
            </a:r>
            <a:r>
              <a:rPr lang="hu-HU" sz="1200" dirty="0" smtClean="0">
                <a:solidFill>
                  <a:schemeClr val="bg1">
                    <a:lumMod val="50000"/>
                  </a:schemeClr>
                </a:solidFill>
              </a:rPr>
              <a:t>7</a:t>
            </a:r>
            <a:endParaRPr lang="en-GB" sz="1200" dirty="0">
              <a:solidFill>
                <a:srgbClr val="FF0000"/>
              </a:solidFill>
            </a:endParaRPr>
          </a:p>
        </p:txBody>
      </p:sp>
      <p:pic>
        <p:nvPicPr>
          <p:cNvPr id="7" name="Tartalom helye 6"/>
          <p:cNvPicPr>
            <a:picLocks noGrp="1" noChangeAspect="1"/>
          </p:cNvPicPr>
          <p:nvPr>
            <p:ph sz="half" idx="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513" y="2151063"/>
            <a:ext cx="3203561" cy="2193925"/>
          </a:xfrm>
        </p:spPr>
      </p:pic>
      <p:pic>
        <p:nvPicPr>
          <p:cNvPr id="8" name="Tartalom helye 7"/>
          <p:cNvPicPr>
            <a:picLocks noGrp="1" noChangeAspect="1"/>
          </p:cNvPicPr>
          <p:nvPr>
            <p:ph sz="quarter" idx="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80" y="2151063"/>
            <a:ext cx="3836064" cy="2193925"/>
          </a:xfrm>
        </p:spPr>
      </p:pic>
    </p:spTree>
    <p:extLst>
      <p:ext uri="{BB962C8B-B14F-4D97-AF65-F5344CB8AC3E}">
        <p14:creationId xmlns:p14="http://schemas.microsoft.com/office/powerpoint/2010/main" val="2505268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ím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dirty="0" smtClean="0"/>
              <a:t>Signing ceremony of new ERDF Subsidy contracts – March 2017.</a:t>
            </a:r>
            <a:endParaRPr lang="en-GB" dirty="0"/>
          </a:p>
        </p:txBody>
      </p:sp>
      <p:sp>
        <p:nvSpPr>
          <p:cNvPr id="2" name="Tartalom helye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 dirty="0"/>
              <a:t>GO IN NATURE, ESCAPE </a:t>
            </a:r>
            <a:r>
              <a:rPr lang="hu-HU" b="1" dirty="0"/>
              <a:t>and</a:t>
            </a:r>
            <a:r>
              <a:rPr lang="en-US" b="1" dirty="0"/>
              <a:t> Right Profession II</a:t>
            </a:r>
            <a:r>
              <a:rPr lang="en-US" dirty="0"/>
              <a:t> </a:t>
            </a:r>
            <a:endParaRPr lang="hu-HU" dirty="0" smtClean="0"/>
          </a:p>
          <a:p>
            <a:pPr marL="0" indent="0">
              <a:buNone/>
            </a:pPr>
            <a:r>
              <a:rPr lang="hu-HU" dirty="0"/>
              <a:t>	</a:t>
            </a:r>
            <a:r>
              <a:rPr lang="en-GB" dirty="0" smtClean="0"/>
              <a:t>(4 signed contracts 	altogether)</a:t>
            </a:r>
          </a:p>
          <a:p>
            <a:pPr marL="0" indent="0">
              <a:buNone/>
            </a:pPr>
            <a:endParaRPr lang="hu-HU" b="1" dirty="0" smtClean="0"/>
          </a:p>
          <a:p>
            <a:pPr marL="0" indent="0">
              <a:buNone/>
            </a:pPr>
            <a:endParaRPr lang="hu-HU" dirty="0"/>
          </a:p>
        </p:txBody>
      </p:sp>
      <p:pic>
        <p:nvPicPr>
          <p:cNvPr id="10" name="Tartalom helye 9"/>
          <p:cNvPicPr>
            <a:picLocks noGrp="1" noChangeAspect="1"/>
          </p:cNvPicPr>
          <p:nvPr>
            <p:ph sz="half" idx="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1637" y="2022475"/>
            <a:ext cx="2371725" cy="2371725"/>
          </a:xfrm>
        </p:spPr>
      </p:pic>
      <p:sp>
        <p:nvSpPr>
          <p:cNvPr id="9" name="Fußzeilenplatzhalter 4"/>
          <p:cNvSpPr txBox="1">
            <a:spLocks/>
          </p:cNvSpPr>
          <p:nvPr/>
        </p:nvSpPr>
        <p:spPr>
          <a:xfrm>
            <a:off x="3330793" y="4694306"/>
            <a:ext cx="2609517" cy="27463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sz="1200" dirty="0" err="1">
                <a:solidFill>
                  <a:schemeClr val="bg1">
                    <a:lumMod val="50000"/>
                  </a:schemeClr>
                </a:solidFill>
              </a:rPr>
              <a:t>Moravske</a:t>
            </a:r>
            <a:r>
              <a:rPr lang="hu-HU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hu-HU" sz="1200" dirty="0" err="1" smtClean="0">
                <a:solidFill>
                  <a:schemeClr val="bg1">
                    <a:lumMod val="50000"/>
                  </a:schemeClr>
                </a:solidFill>
              </a:rPr>
              <a:t>Toplice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, 5-6</a:t>
            </a:r>
            <a:r>
              <a:rPr lang="en-GB" sz="1200" baseline="30000" dirty="0" smtClean="0">
                <a:solidFill>
                  <a:schemeClr val="bg1">
                    <a:lumMod val="50000"/>
                  </a:schemeClr>
                </a:solidFill>
              </a:rPr>
              <a:t>th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hu-HU" sz="1200" dirty="0" err="1" smtClean="0">
                <a:solidFill>
                  <a:schemeClr val="bg1">
                    <a:lumMod val="50000"/>
                  </a:schemeClr>
                </a:solidFill>
              </a:rPr>
              <a:t>July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 201</a:t>
            </a:r>
            <a:r>
              <a:rPr lang="hu-HU" sz="1200" dirty="0" smtClean="0">
                <a:solidFill>
                  <a:schemeClr val="bg1">
                    <a:lumMod val="50000"/>
                  </a:schemeClr>
                </a:solidFill>
              </a:rPr>
              <a:t>7</a:t>
            </a:r>
            <a:endParaRPr lang="en-GB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277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ím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Signing ceremony of new ERDF Subsidy contracts – March 2017.</a:t>
            </a:r>
            <a:endParaRPr lang="en-GB" dirty="0"/>
          </a:p>
        </p:txBody>
      </p:sp>
      <p:sp>
        <p:nvSpPr>
          <p:cNvPr id="9" name="Fußzeilenplatzhalter 4"/>
          <p:cNvSpPr txBox="1">
            <a:spLocks/>
          </p:cNvSpPr>
          <p:nvPr/>
        </p:nvSpPr>
        <p:spPr>
          <a:xfrm>
            <a:off x="3330793" y="4694306"/>
            <a:ext cx="2609517" cy="27463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sz="1200" dirty="0" err="1">
                <a:solidFill>
                  <a:schemeClr val="bg1">
                    <a:lumMod val="50000"/>
                  </a:schemeClr>
                </a:solidFill>
              </a:rPr>
              <a:t>Moravske</a:t>
            </a:r>
            <a:r>
              <a:rPr lang="hu-HU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hu-HU" sz="1200" dirty="0" err="1" smtClean="0">
                <a:solidFill>
                  <a:schemeClr val="bg1">
                    <a:lumMod val="50000"/>
                  </a:schemeClr>
                </a:solidFill>
              </a:rPr>
              <a:t>Toplice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, 5-6</a:t>
            </a:r>
            <a:r>
              <a:rPr lang="en-GB" sz="1200" baseline="30000" dirty="0" smtClean="0">
                <a:solidFill>
                  <a:schemeClr val="bg1">
                    <a:lumMod val="50000"/>
                  </a:schemeClr>
                </a:solidFill>
              </a:rPr>
              <a:t>th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hu-HU" sz="1200" dirty="0" err="1" smtClean="0">
                <a:solidFill>
                  <a:schemeClr val="bg1">
                    <a:lumMod val="50000"/>
                  </a:schemeClr>
                </a:solidFill>
              </a:rPr>
              <a:t>July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 201</a:t>
            </a:r>
            <a:r>
              <a:rPr lang="hu-HU" sz="1200" dirty="0" smtClean="0">
                <a:solidFill>
                  <a:schemeClr val="bg1">
                    <a:lumMod val="50000"/>
                  </a:schemeClr>
                </a:solidFill>
              </a:rPr>
              <a:t>7</a:t>
            </a:r>
            <a:endParaRPr lang="en-GB" sz="1200" dirty="0">
              <a:solidFill>
                <a:srgbClr val="FF0000"/>
              </a:solidFill>
            </a:endParaRPr>
          </a:p>
        </p:txBody>
      </p:sp>
      <p:pic>
        <p:nvPicPr>
          <p:cNvPr id="14" name="Tartalom helye 13"/>
          <p:cNvPicPr>
            <a:picLocks noGrp="1" noChangeAspect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5350" y="2022475"/>
            <a:ext cx="3162300" cy="2371725"/>
          </a:xfrm>
        </p:spPr>
      </p:pic>
      <p:pic>
        <p:nvPicPr>
          <p:cNvPr id="15" name="Tartalom helye 14"/>
          <p:cNvPicPr>
            <a:picLocks noGrp="1" noChangeAspect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6350" y="2022475"/>
            <a:ext cx="3162300" cy="2371725"/>
          </a:xfrm>
        </p:spPr>
      </p:pic>
    </p:spTree>
    <p:extLst>
      <p:ext uri="{BB962C8B-B14F-4D97-AF65-F5344CB8AC3E}">
        <p14:creationId xmlns:p14="http://schemas.microsoft.com/office/powerpoint/2010/main" val="407782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ím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Signing ceremony of new ERDF Subsidy contracts – March 2017.</a:t>
            </a:r>
            <a:endParaRPr lang="en-GB" dirty="0"/>
          </a:p>
        </p:txBody>
      </p:sp>
      <p:sp>
        <p:nvSpPr>
          <p:cNvPr id="9" name="Fußzeilenplatzhalter 4"/>
          <p:cNvSpPr txBox="1">
            <a:spLocks/>
          </p:cNvSpPr>
          <p:nvPr/>
        </p:nvSpPr>
        <p:spPr>
          <a:xfrm>
            <a:off x="3330793" y="4694306"/>
            <a:ext cx="2609517" cy="27463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sz="1200" dirty="0" err="1">
                <a:solidFill>
                  <a:schemeClr val="bg1">
                    <a:lumMod val="50000"/>
                  </a:schemeClr>
                </a:solidFill>
              </a:rPr>
              <a:t>Moravske</a:t>
            </a:r>
            <a:r>
              <a:rPr lang="hu-HU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hu-HU" sz="1200" dirty="0" err="1" smtClean="0">
                <a:solidFill>
                  <a:schemeClr val="bg1">
                    <a:lumMod val="50000"/>
                  </a:schemeClr>
                </a:solidFill>
              </a:rPr>
              <a:t>Toplice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, 5-6</a:t>
            </a:r>
            <a:r>
              <a:rPr lang="en-GB" sz="1200" baseline="30000" dirty="0" smtClean="0">
                <a:solidFill>
                  <a:schemeClr val="bg1">
                    <a:lumMod val="50000"/>
                  </a:schemeClr>
                </a:solidFill>
              </a:rPr>
              <a:t>th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hu-HU" sz="1200" dirty="0" err="1" smtClean="0">
                <a:solidFill>
                  <a:schemeClr val="bg1">
                    <a:lumMod val="50000"/>
                  </a:schemeClr>
                </a:solidFill>
              </a:rPr>
              <a:t>July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 201</a:t>
            </a:r>
            <a:r>
              <a:rPr lang="hu-HU" sz="1200" dirty="0" smtClean="0">
                <a:solidFill>
                  <a:schemeClr val="bg1">
                    <a:lumMod val="50000"/>
                  </a:schemeClr>
                </a:solidFill>
              </a:rPr>
              <a:t>7</a:t>
            </a:r>
            <a:endParaRPr lang="en-GB" sz="1200" dirty="0">
              <a:solidFill>
                <a:srgbClr val="FF0000"/>
              </a:solidFill>
            </a:endParaRPr>
          </a:p>
        </p:txBody>
      </p:sp>
      <p:pic>
        <p:nvPicPr>
          <p:cNvPr id="7" name="Tartalom helye 6"/>
          <p:cNvPicPr>
            <a:picLocks noGrp="1" noChangeAspect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5350" y="2022475"/>
            <a:ext cx="3162300" cy="2371725"/>
          </a:xfrm>
        </p:spPr>
      </p:pic>
      <p:pic>
        <p:nvPicPr>
          <p:cNvPr id="8" name="Tartalom helye 7"/>
          <p:cNvPicPr>
            <a:picLocks noGrp="1" noChangeAspect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6350" y="2022475"/>
            <a:ext cx="3162300" cy="2371725"/>
          </a:xfrm>
        </p:spPr>
      </p:pic>
    </p:spTree>
    <p:extLst>
      <p:ext uri="{BB962C8B-B14F-4D97-AF65-F5344CB8AC3E}">
        <p14:creationId xmlns:p14="http://schemas.microsoft.com/office/powerpoint/2010/main" val="180347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What's next</a:t>
            </a:r>
            <a:r>
              <a:rPr lang="hu-HU" dirty="0" smtClean="0"/>
              <a:t>? </a:t>
            </a:r>
            <a:r>
              <a:rPr lang="en-GB" dirty="0" smtClean="0"/>
              <a:t>- ongoing activities</a:t>
            </a:r>
            <a:endParaRPr lang="en-GB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GB" dirty="0" smtClean="0"/>
              <a:t>Annual Communication Plan for year 2017:</a:t>
            </a:r>
          </a:p>
          <a:p>
            <a:r>
              <a:rPr lang="en-GB" dirty="0" smtClean="0"/>
              <a:t>Website – continuous updates</a:t>
            </a:r>
          </a:p>
          <a:p>
            <a:r>
              <a:rPr lang="en-GB" dirty="0" smtClean="0"/>
              <a:t>E-Newsletters - continuous publication</a:t>
            </a:r>
          </a:p>
          <a:p>
            <a:r>
              <a:rPr lang="en-GB" dirty="0" smtClean="0"/>
              <a:t>Facebook – continuous updates</a:t>
            </a:r>
          </a:p>
          <a:p>
            <a:r>
              <a:rPr lang="en-GB" dirty="0" smtClean="0"/>
              <a:t>Individual consultations (face-to-face meetings) – according to the needs (project development or fulfilment of conditions)</a:t>
            </a:r>
          </a:p>
          <a:p>
            <a:r>
              <a:rPr lang="en-GB" dirty="0" smtClean="0"/>
              <a:t>Signing the Subsidy Contracts – 2</a:t>
            </a:r>
            <a:r>
              <a:rPr lang="hu-HU" baseline="30000" dirty="0" err="1" smtClean="0"/>
              <a:t>nd</a:t>
            </a:r>
            <a:r>
              <a:rPr lang="en-GB" dirty="0" smtClean="0"/>
              <a:t> half of 2017</a:t>
            </a:r>
          </a:p>
          <a:p>
            <a:r>
              <a:rPr lang="en-GB" dirty="0" smtClean="0"/>
              <a:t>Annual event – EC DAY </a:t>
            </a:r>
            <a:r>
              <a:rPr lang="hu-HU" dirty="0" smtClean="0"/>
              <a:t>2017</a:t>
            </a:r>
            <a:endParaRPr lang="en-GB" dirty="0" smtClean="0"/>
          </a:p>
        </p:txBody>
      </p:sp>
      <p:sp>
        <p:nvSpPr>
          <p:cNvPr id="6" name="Tartalom helye 5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Fußzeilenplatzhalter 4"/>
          <p:cNvSpPr txBox="1">
            <a:spLocks/>
          </p:cNvSpPr>
          <p:nvPr/>
        </p:nvSpPr>
        <p:spPr>
          <a:xfrm>
            <a:off x="3330793" y="4694306"/>
            <a:ext cx="2609517" cy="27463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sz="1200" dirty="0" err="1">
                <a:solidFill>
                  <a:schemeClr val="bg1">
                    <a:lumMod val="50000"/>
                  </a:schemeClr>
                </a:solidFill>
              </a:rPr>
              <a:t>Moravske</a:t>
            </a:r>
            <a:r>
              <a:rPr lang="hu-HU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hu-HU" sz="1200" dirty="0" err="1" smtClean="0">
                <a:solidFill>
                  <a:schemeClr val="bg1">
                    <a:lumMod val="50000"/>
                  </a:schemeClr>
                </a:solidFill>
              </a:rPr>
              <a:t>Toplice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, 5-6</a:t>
            </a:r>
            <a:r>
              <a:rPr lang="en-GB" sz="1200" baseline="30000" dirty="0" smtClean="0">
                <a:solidFill>
                  <a:schemeClr val="bg1">
                    <a:lumMod val="50000"/>
                  </a:schemeClr>
                </a:solidFill>
              </a:rPr>
              <a:t>th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hu-HU" sz="1200" dirty="0" err="1" smtClean="0">
                <a:solidFill>
                  <a:schemeClr val="bg1">
                    <a:lumMod val="50000"/>
                  </a:schemeClr>
                </a:solidFill>
              </a:rPr>
              <a:t>July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 201</a:t>
            </a:r>
            <a:r>
              <a:rPr lang="hu-HU" sz="1200" dirty="0" smtClean="0">
                <a:solidFill>
                  <a:schemeClr val="bg1">
                    <a:lumMod val="50000"/>
                  </a:schemeClr>
                </a:solidFill>
              </a:rPr>
              <a:t>7</a:t>
            </a:r>
            <a:endParaRPr lang="en-GB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276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u-HU" dirty="0" err="1" smtClean="0"/>
              <a:t>Looking</a:t>
            </a:r>
            <a:r>
              <a:rPr lang="hu-HU" dirty="0" smtClean="0"/>
              <a:t> back – AIR 2016</a:t>
            </a:r>
            <a:endParaRPr lang="en-GB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330793" y="4694306"/>
            <a:ext cx="2609517" cy="274637"/>
          </a:xfrm>
        </p:spPr>
        <p:txBody>
          <a:bodyPr/>
          <a:lstStyle/>
          <a:p>
            <a:r>
              <a:rPr lang="hu-HU" dirty="0" err="1" smtClean="0">
                <a:solidFill>
                  <a:schemeClr val="bg1">
                    <a:lumMod val="50000"/>
                  </a:schemeClr>
                </a:solidFill>
              </a:rPr>
              <a:t>Moravske</a:t>
            </a:r>
            <a:r>
              <a:rPr lang="hu-HU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hu-HU" dirty="0" err="1">
                <a:solidFill>
                  <a:schemeClr val="bg1">
                    <a:lumMod val="50000"/>
                  </a:schemeClr>
                </a:solidFill>
              </a:rPr>
              <a:t>Toplice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, 5-6</a:t>
            </a:r>
            <a:r>
              <a:rPr lang="en-GB" baseline="30000" dirty="0">
                <a:solidFill>
                  <a:schemeClr val="bg1">
                    <a:lumMod val="50000"/>
                  </a:schemeClr>
                </a:solidFill>
              </a:rPr>
              <a:t>th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hu-HU" dirty="0" err="1" smtClean="0">
                <a:solidFill>
                  <a:schemeClr val="bg1">
                    <a:lumMod val="50000"/>
                  </a:schemeClr>
                </a:solidFill>
              </a:rPr>
              <a:t>July</a:t>
            </a:r>
            <a:r>
              <a:rPr lang="en-GB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201</a:t>
            </a:r>
            <a:r>
              <a:rPr lang="hu-HU" dirty="0">
                <a:solidFill>
                  <a:schemeClr val="bg1">
                    <a:lumMod val="50000"/>
                  </a:schemeClr>
                </a:solidFill>
              </a:rPr>
              <a:t>7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6" name="Inhaltsplatzhalter 5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GB" dirty="0" smtClean="0"/>
              <a:t>Tangible results from the perspective of communication tools:</a:t>
            </a:r>
          </a:p>
          <a:p>
            <a:r>
              <a:rPr lang="en-GB" dirty="0" smtClean="0"/>
              <a:t>Website: 27 e-news and newsletter, 212 people signed up for newsletter, 79.188 visits by 9.378 single users</a:t>
            </a:r>
          </a:p>
          <a:p>
            <a:r>
              <a:rPr lang="en-GB" dirty="0" smtClean="0"/>
              <a:t>Social media: between October and December 7 posts, 464 people, 1000 interactions, 76 likes. </a:t>
            </a:r>
          </a:p>
          <a:p>
            <a:r>
              <a:rPr lang="en-GB" dirty="0" smtClean="0"/>
              <a:t>Workshops: 3 workshops </a:t>
            </a:r>
            <a:r>
              <a:rPr lang="hu-HU" dirty="0" err="1" smtClean="0"/>
              <a:t>for</a:t>
            </a:r>
            <a:r>
              <a:rPr lang="hu-HU" dirty="0" smtClean="0"/>
              <a:t> </a:t>
            </a:r>
            <a:r>
              <a:rPr lang="en-GB" dirty="0" smtClean="0"/>
              <a:t>potential applicants, more than 300 participants</a:t>
            </a:r>
          </a:p>
          <a:p>
            <a:r>
              <a:rPr lang="en-GB" dirty="0" smtClean="0"/>
              <a:t>Individual consultations: more than 20 times</a:t>
            </a:r>
          </a:p>
          <a:p>
            <a:r>
              <a:rPr lang="en-GB" dirty="0" smtClean="0"/>
              <a:t>Events for the general public: EC DAY, “Hike to the triple border”, 150 participants passed 3 times 3 different borders in the region and visited 4 CBC projects + signing ceremony of first ERDF Subsidy Contract </a:t>
            </a:r>
          </a:p>
          <a:p>
            <a:r>
              <a:rPr lang="en-GB" dirty="0" smtClean="0"/>
              <a:t>Publications: </a:t>
            </a:r>
            <a:r>
              <a:rPr lang="hu-HU" dirty="0" smtClean="0"/>
              <a:t>2</a:t>
            </a:r>
            <a:r>
              <a:rPr lang="en-GB" dirty="0" smtClean="0"/>
              <a:t> brochures (Cooperation Programme and Citizen’s summary)</a:t>
            </a:r>
          </a:p>
        </p:txBody>
      </p:sp>
    </p:spTree>
    <p:extLst>
      <p:ext uri="{BB962C8B-B14F-4D97-AF65-F5344CB8AC3E}">
        <p14:creationId xmlns:p14="http://schemas.microsoft.com/office/powerpoint/2010/main" val="928592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u-HU" dirty="0" smtClean="0"/>
              <a:t>EC DAY 2017</a:t>
            </a:r>
            <a:endParaRPr lang="hu-HU" dirty="0"/>
          </a:p>
        </p:txBody>
      </p:sp>
      <p:pic>
        <p:nvPicPr>
          <p:cNvPr id="5" name="Tartalom helye 4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8796" y="1785938"/>
            <a:ext cx="5026408" cy="2630487"/>
          </a:xfrm>
        </p:spPr>
      </p:pic>
      <p:sp>
        <p:nvSpPr>
          <p:cNvPr id="4" name="Tartalom helye 3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8" name="Fußzeilenplatzhalter 4"/>
          <p:cNvSpPr txBox="1">
            <a:spLocks/>
          </p:cNvSpPr>
          <p:nvPr/>
        </p:nvSpPr>
        <p:spPr>
          <a:xfrm>
            <a:off x="3330793" y="4694306"/>
            <a:ext cx="2609517" cy="27463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sz="1200" dirty="0" err="1">
                <a:solidFill>
                  <a:schemeClr val="bg1">
                    <a:lumMod val="50000"/>
                  </a:schemeClr>
                </a:solidFill>
              </a:rPr>
              <a:t>Moravske</a:t>
            </a:r>
            <a:r>
              <a:rPr lang="hu-HU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hu-HU" sz="1200" dirty="0" err="1" smtClean="0">
                <a:solidFill>
                  <a:schemeClr val="bg1">
                    <a:lumMod val="50000"/>
                  </a:schemeClr>
                </a:solidFill>
              </a:rPr>
              <a:t>Toplice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, 5-6</a:t>
            </a:r>
            <a:r>
              <a:rPr lang="en-GB" sz="1200" baseline="30000" dirty="0" smtClean="0">
                <a:solidFill>
                  <a:schemeClr val="bg1">
                    <a:lumMod val="50000"/>
                  </a:schemeClr>
                </a:solidFill>
              </a:rPr>
              <a:t>th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hu-HU" sz="1200" dirty="0" err="1" smtClean="0">
                <a:solidFill>
                  <a:schemeClr val="bg1">
                    <a:lumMod val="50000"/>
                  </a:schemeClr>
                </a:solidFill>
              </a:rPr>
              <a:t>July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 201</a:t>
            </a:r>
            <a:r>
              <a:rPr lang="hu-HU" sz="1200" dirty="0" smtClean="0">
                <a:solidFill>
                  <a:schemeClr val="bg1">
                    <a:lumMod val="50000"/>
                  </a:schemeClr>
                </a:solidFill>
              </a:rPr>
              <a:t>7</a:t>
            </a:r>
            <a:endParaRPr lang="en-GB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108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EC DAY 2017</a:t>
            </a:r>
            <a:endParaRPr lang="hu-HU" dirty="0"/>
          </a:p>
        </p:txBody>
      </p:sp>
      <p:pic>
        <p:nvPicPr>
          <p:cNvPr id="7" name="Tartalom helye 6"/>
          <p:cNvPicPr>
            <a:picLocks noGrp="1" noChangeAspect="1"/>
          </p:cNvPicPr>
          <p:nvPr>
            <p:ph sz="half" idx="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4367" y="2022475"/>
            <a:ext cx="2466265" cy="2371725"/>
          </a:xfrm>
        </p:spPr>
      </p:pic>
      <p:sp>
        <p:nvSpPr>
          <p:cNvPr id="8" name="Fußzeilenplatzhalter 4"/>
          <p:cNvSpPr txBox="1">
            <a:spLocks/>
          </p:cNvSpPr>
          <p:nvPr/>
        </p:nvSpPr>
        <p:spPr>
          <a:xfrm>
            <a:off x="3330793" y="4694306"/>
            <a:ext cx="2609517" cy="27463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sz="1200" dirty="0" err="1">
                <a:solidFill>
                  <a:schemeClr val="bg1">
                    <a:lumMod val="50000"/>
                  </a:schemeClr>
                </a:solidFill>
              </a:rPr>
              <a:t>Moravske</a:t>
            </a:r>
            <a:r>
              <a:rPr lang="hu-HU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hu-HU" sz="1200" dirty="0" err="1" smtClean="0">
                <a:solidFill>
                  <a:schemeClr val="bg1">
                    <a:lumMod val="50000"/>
                  </a:schemeClr>
                </a:solidFill>
              </a:rPr>
              <a:t>Toplice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, 5-6</a:t>
            </a:r>
            <a:r>
              <a:rPr lang="en-GB" sz="1200" baseline="30000" dirty="0" smtClean="0">
                <a:solidFill>
                  <a:schemeClr val="bg1">
                    <a:lumMod val="50000"/>
                  </a:schemeClr>
                </a:solidFill>
              </a:rPr>
              <a:t>th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hu-HU" sz="1200" dirty="0" err="1" smtClean="0">
                <a:solidFill>
                  <a:schemeClr val="bg1">
                    <a:lumMod val="50000"/>
                  </a:schemeClr>
                </a:solidFill>
              </a:rPr>
              <a:t>July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 201</a:t>
            </a:r>
            <a:r>
              <a:rPr lang="hu-HU" sz="1200" dirty="0" smtClean="0">
                <a:solidFill>
                  <a:schemeClr val="bg1">
                    <a:lumMod val="50000"/>
                  </a:schemeClr>
                </a:solidFill>
              </a:rPr>
              <a:t>7</a:t>
            </a:r>
            <a:endParaRPr lang="en-GB" sz="1200" dirty="0">
              <a:solidFill>
                <a:srgbClr val="FF0000"/>
              </a:solidFill>
            </a:endParaRPr>
          </a:p>
        </p:txBody>
      </p:sp>
      <p:sp>
        <p:nvSpPr>
          <p:cNvPr id="4" name="Tartalom helye 3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 smtClean="0"/>
              <a:t>Joint event of SI-HU, SI-AT and SI-HR </a:t>
            </a:r>
            <a:r>
              <a:rPr lang="en-GB" dirty="0" err="1" smtClean="0"/>
              <a:t>Interreg</a:t>
            </a:r>
            <a:r>
              <a:rPr lang="en-GB" dirty="0" smtClean="0"/>
              <a:t> V-A programmes</a:t>
            </a:r>
          </a:p>
          <a:p>
            <a:r>
              <a:rPr lang="en-GB" dirty="0" smtClean="0"/>
              <a:t>23rd September 2017</a:t>
            </a:r>
            <a:r>
              <a:rPr lang="hu-HU" dirty="0" smtClean="0"/>
              <a:t> </a:t>
            </a:r>
          </a:p>
          <a:p>
            <a:r>
              <a:rPr lang="hu-HU" dirty="0" err="1"/>
              <a:t>Hiking</a:t>
            </a:r>
            <a:r>
              <a:rPr lang="hu-HU" dirty="0"/>
              <a:t> </a:t>
            </a:r>
            <a:r>
              <a:rPr lang="hu-HU" dirty="0" err="1"/>
              <a:t>tour</a:t>
            </a:r>
            <a:r>
              <a:rPr lang="hu-HU" dirty="0"/>
              <a:t> </a:t>
            </a:r>
            <a:r>
              <a:rPr lang="hu-HU" dirty="0" err="1"/>
              <a:t>on</a:t>
            </a:r>
            <a:r>
              <a:rPr lang="hu-HU" dirty="0"/>
              <a:t> </a:t>
            </a:r>
            <a:r>
              <a:rPr lang="hu-HU" dirty="0" err="1"/>
              <a:t>Pohorje</a:t>
            </a:r>
            <a:endParaRPr lang="hu-HU" dirty="0" smtClean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997949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For more information visit: </a:t>
            </a:r>
            <a:endParaRPr lang="en-GB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hu-HU" sz="6000" dirty="0" err="1" smtClean="0">
                <a:hlinkClick r:id="rId2"/>
              </a:rPr>
              <a:t>www.si-hu.eu</a:t>
            </a:r>
            <a:r>
              <a:rPr lang="hu-HU" sz="6000" dirty="0" smtClean="0"/>
              <a:t> </a:t>
            </a:r>
          </a:p>
          <a:p>
            <a:pPr marL="0" indent="0" algn="ctr">
              <a:buNone/>
            </a:pPr>
            <a:endParaRPr lang="hu-HU" dirty="0" smtClean="0"/>
          </a:p>
          <a:p>
            <a:pPr marL="0" indent="0" algn="ctr">
              <a:buNone/>
            </a:pPr>
            <a:r>
              <a:rPr lang="en-GB" dirty="0" smtClean="0"/>
              <a:t>Thank you for your attention! </a:t>
            </a:r>
            <a:endParaRPr lang="en-GB" dirty="0"/>
          </a:p>
        </p:txBody>
      </p:sp>
      <p:sp>
        <p:nvSpPr>
          <p:cNvPr id="6" name="Tartalom helye 5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Fußzeilenplatzhalter 4"/>
          <p:cNvSpPr txBox="1">
            <a:spLocks/>
          </p:cNvSpPr>
          <p:nvPr/>
        </p:nvSpPr>
        <p:spPr>
          <a:xfrm>
            <a:off x="3330793" y="4694306"/>
            <a:ext cx="2609517" cy="27463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sz="1200" dirty="0" err="1">
                <a:solidFill>
                  <a:schemeClr val="bg1">
                    <a:lumMod val="50000"/>
                  </a:schemeClr>
                </a:solidFill>
              </a:rPr>
              <a:t>Moravske</a:t>
            </a:r>
            <a:r>
              <a:rPr lang="hu-HU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hu-HU" sz="1200" dirty="0" err="1" smtClean="0">
                <a:solidFill>
                  <a:schemeClr val="bg1">
                    <a:lumMod val="50000"/>
                  </a:schemeClr>
                </a:solidFill>
              </a:rPr>
              <a:t>Toplice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, 5-6</a:t>
            </a:r>
            <a:r>
              <a:rPr lang="en-GB" sz="1200" baseline="30000" dirty="0" smtClean="0">
                <a:solidFill>
                  <a:schemeClr val="bg1">
                    <a:lumMod val="50000"/>
                  </a:schemeClr>
                </a:solidFill>
              </a:rPr>
              <a:t>th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hu-HU" sz="1200" dirty="0" err="1" smtClean="0">
                <a:solidFill>
                  <a:schemeClr val="bg1">
                    <a:lumMod val="50000"/>
                  </a:schemeClr>
                </a:solidFill>
              </a:rPr>
              <a:t>July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 201</a:t>
            </a:r>
            <a:r>
              <a:rPr lang="hu-HU" sz="1200" dirty="0" smtClean="0">
                <a:solidFill>
                  <a:schemeClr val="bg1">
                    <a:lumMod val="50000"/>
                  </a:schemeClr>
                </a:solidFill>
              </a:rPr>
              <a:t>7</a:t>
            </a:r>
            <a:endParaRPr lang="en-GB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19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dirty="0" smtClean="0"/>
              <a:t>Communication activities according to the Annual Communication Plan 201</a:t>
            </a:r>
            <a:r>
              <a:rPr lang="hu-HU" dirty="0" smtClean="0"/>
              <a:t>7</a:t>
            </a:r>
            <a:endParaRPr lang="en-GB" dirty="0"/>
          </a:p>
        </p:txBody>
      </p:sp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2702" y="1785938"/>
            <a:ext cx="4278596" cy="2630487"/>
          </a:xfrm>
        </p:spPr>
      </p:pic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330793" y="4694306"/>
            <a:ext cx="2609517" cy="274637"/>
          </a:xfrm>
        </p:spPr>
        <p:txBody>
          <a:bodyPr/>
          <a:lstStyle/>
          <a:p>
            <a:r>
              <a:rPr lang="hu-HU" dirty="0" err="1" smtClean="0">
                <a:solidFill>
                  <a:schemeClr val="bg1">
                    <a:lumMod val="50000"/>
                  </a:schemeClr>
                </a:solidFill>
              </a:rPr>
              <a:t>Moravske</a:t>
            </a:r>
            <a:r>
              <a:rPr lang="hu-HU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hu-HU" dirty="0" err="1">
                <a:solidFill>
                  <a:schemeClr val="bg1">
                    <a:lumMod val="50000"/>
                  </a:schemeClr>
                </a:solidFill>
              </a:rPr>
              <a:t>Toplice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, 5-6</a:t>
            </a:r>
            <a:r>
              <a:rPr lang="en-GB" baseline="30000" dirty="0">
                <a:solidFill>
                  <a:schemeClr val="bg1">
                    <a:lumMod val="50000"/>
                  </a:schemeClr>
                </a:solidFill>
              </a:rPr>
              <a:t>th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hu-HU" dirty="0" err="1" smtClean="0">
                <a:solidFill>
                  <a:schemeClr val="bg1">
                    <a:lumMod val="50000"/>
                  </a:schemeClr>
                </a:solidFill>
              </a:rPr>
              <a:t>July</a:t>
            </a:r>
            <a:r>
              <a:rPr lang="en-GB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201</a:t>
            </a:r>
            <a:r>
              <a:rPr lang="hu-HU" dirty="0">
                <a:solidFill>
                  <a:schemeClr val="bg1">
                    <a:lumMod val="50000"/>
                  </a:schemeClr>
                </a:solidFill>
              </a:rPr>
              <a:t>7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6" name="Inhaltsplatzhalter 5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2198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u-HU" dirty="0" err="1" smtClean="0"/>
              <a:t>Workshops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 smtClean="0"/>
              <a:t>Within the first half of 2017 (for the 3</a:t>
            </a:r>
            <a:r>
              <a:rPr lang="hu-HU" dirty="0" err="1" smtClean="0"/>
              <a:t>rd</a:t>
            </a:r>
            <a:r>
              <a:rPr lang="en-GB" dirty="0" smtClean="0"/>
              <a:t> and 4th submission</a:t>
            </a:r>
            <a:r>
              <a:rPr lang="hu-HU" dirty="0" smtClean="0"/>
              <a:t>s</a:t>
            </a:r>
            <a:r>
              <a:rPr lang="en-GB" dirty="0" smtClean="0"/>
              <a:t> of project proposals in the Open Call of the CP </a:t>
            </a:r>
            <a:r>
              <a:rPr lang="en-GB" dirty="0" err="1" smtClean="0"/>
              <a:t>Interreg</a:t>
            </a:r>
            <a:r>
              <a:rPr lang="en-GB" dirty="0" smtClean="0"/>
              <a:t> SI-HU) altogether 2 workshops intended for potential applicants </a:t>
            </a:r>
            <a:r>
              <a:rPr lang="hu-HU" dirty="0" smtClean="0"/>
              <a:t>and project </a:t>
            </a:r>
            <a:r>
              <a:rPr lang="hu-HU" dirty="0" err="1" smtClean="0"/>
              <a:t>partners</a:t>
            </a:r>
            <a:r>
              <a:rPr lang="hu-HU" dirty="0" smtClean="0"/>
              <a:t> and 2 </a:t>
            </a:r>
            <a:r>
              <a:rPr lang="hu-HU" dirty="0" err="1" smtClean="0"/>
              <a:t>eMS</a:t>
            </a:r>
            <a:r>
              <a:rPr lang="hu-HU" dirty="0" smtClean="0"/>
              <a:t> </a:t>
            </a:r>
            <a:r>
              <a:rPr lang="hu-HU" dirty="0" err="1" smtClean="0"/>
              <a:t>workshops</a:t>
            </a:r>
            <a:r>
              <a:rPr lang="hu-HU" dirty="0" smtClean="0"/>
              <a:t> </a:t>
            </a:r>
            <a:r>
              <a:rPr lang="hu-HU" dirty="0" err="1" smtClean="0"/>
              <a:t>for</a:t>
            </a:r>
            <a:r>
              <a:rPr lang="hu-HU" dirty="0" smtClean="0"/>
              <a:t> </a:t>
            </a:r>
            <a:r>
              <a:rPr lang="hu-HU" dirty="0" err="1" smtClean="0"/>
              <a:t>programme</a:t>
            </a:r>
            <a:r>
              <a:rPr lang="hu-HU" dirty="0" smtClean="0"/>
              <a:t> </a:t>
            </a:r>
            <a:r>
              <a:rPr lang="hu-HU" dirty="0" err="1" smtClean="0"/>
              <a:t>bodies</a:t>
            </a:r>
            <a:r>
              <a:rPr lang="hu-HU" dirty="0" smtClean="0"/>
              <a:t> (FLC and AA) </a:t>
            </a:r>
            <a:r>
              <a:rPr lang="en-GB" dirty="0" smtClean="0"/>
              <a:t>were carried out.</a:t>
            </a:r>
          </a:p>
          <a:p>
            <a:pPr lvl="0"/>
            <a:r>
              <a:rPr lang="en-GB" dirty="0" smtClean="0"/>
              <a:t>Approximately 100 participants</a:t>
            </a:r>
          </a:p>
          <a:p>
            <a:pPr lvl="0"/>
            <a:r>
              <a:rPr lang="en-GB" dirty="0" smtClean="0"/>
              <a:t>Presentation of the CP, Open Call and Application Package, </a:t>
            </a:r>
            <a:r>
              <a:rPr lang="en-GB" dirty="0" err="1" smtClean="0"/>
              <a:t>eMS</a:t>
            </a:r>
            <a:r>
              <a:rPr lang="en-GB" dirty="0" smtClean="0"/>
              <a:t>, lessons learned, common mistakes, FAQs</a:t>
            </a:r>
            <a:r>
              <a:rPr lang="hu-HU" dirty="0" smtClean="0"/>
              <a:t>, </a:t>
            </a:r>
            <a:r>
              <a:rPr lang="en-US" dirty="0"/>
              <a:t>Preparation of the project through the reporting </a:t>
            </a:r>
            <a:r>
              <a:rPr lang="en-US" dirty="0" smtClean="0"/>
              <a:t>viewpoint</a:t>
            </a:r>
            <a:endParaRPr lang="hu-HU" dirty="0" smtClean="0"/>
          </a:p>
          <a:p>
            <a:pPr lvl="0"/>
            <a:endParaRPr lang="en-GB" dirty="0"/>
          </a:p>
        </p:txBody>
      </p:sp>
      <p:sp>
        <p:nvSpPr>
          <p:cNvPr id="5" name="Tartalom helye 4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330793" y="4694306"/>
            <a:ext cx="2609517" cy="274637"/>
          </a:xfrm>
        </p:spPr>
        <p:txBody>
          <a:bodyPr/>
          <a:lstStyle/>
          <a:p>
            <a:r>
              <a:rPr lang="hu-HU" dirty="0" err="1">
                <a:solidFill>
                  <a:schemeClr val="bg1">
                    <a:lumMod val="50000"/>
                  </a:schemeClr>
                </a:solidFill>
              </a:rPr>
              <a:t>Moravske</a:t>
            </a:r>
            <a:r>
              <a:rPr lang="hu-HU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hu-HU" dirty="0" err="1">
                <a:solidFill>
                  <a:schemeClr val="bg1">
                    <a:lumMod val="50000"/>
                  </a:schemeClr>
                </a:solidFill>
              </a:rPr>
              <a:t>Toplice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, 5-6</a:t>
            </a:r>
            <a:r>
              <a:rPr lang="en-GB" baseline="30000" dirty="0">
                <a:solidFill>
                  <a:schemeClr val="bg1">
                    <a:lumMod val="50000"/>
                  </a:schemeClr>
                </a:solidFill>
              </a:rPr>
              <a:t>th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hu-HU" dirty="0" err="1" smtClean="0">
                <a:solidFill>
                  <a:schemeClr val="bg1">
                    <a:lumMod val="50000"/>
                  </a:schemeClr>
                </a:solidFill>
              </a:rPr>
              <a:t>July</a:t>
            </a:r>
            <a:r>
              <a:rPr lang="en-GB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201</a:t>
            </a:r>
            <a:r>
              <a:rPr lang="hu-HU" dirty="0">
                <a:solidFill>
                  <a:schemeClr val="bg1">
                    <a:lumMod val="50000"/>
                  </a:schemeClr>
                </a:solidFill>
              </a:rPr>
              <a:t>7</a:t>
            </a: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125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2 March 2017, </a:t>
            </a:r>
            <a:r>
              <a:rPr lang="en-GB" dirty="0" err="1" smtClean="0"/>
              <a:t>Zalaegerszeg</a:t>
            </a:r>
            <a:r>
              <a:rPr lang="en-GB" dirty="0" smtClean="0"/>
              <a:t>, Hungary</a:t>
            </a:r>
            <a:endParaRPr lang="en-GB" dirty="0"/>
          </a:p>
        </p:txBody>
      </p:sp>
      <p:pic>
        <p:nvPicPr>
          <p:cNvPr id="6" name="Tartalom helye 5"/>
          <p:cNvPicPr>
            <a:picLocks noGrp="1" noChangeAspect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2411" y="2022475"/>
            <a:ext cx="3388178" cy="2371725"/>
          </a:xfrm>
        </p:spPr>
      </p:pic>
      <p:pic>
        <p:nvPicPr>
          <p:cNvPr id="7" name="Tartalom helye 6"/>
          <p:cNvPicPr>
            <a:picLocks noGrp="1" noChangeAspect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9569" y="2022475"/>
            <a:ext cx="3555861" cy="2371725"/>
          </a:xfrm>
        </p:spPr>
      </p:pic>
      <p:sp>
        <p:nvSpPr>
          <p:cNvPr id="10" name="Fußzeilenplatzhalter 4"/>
          <p:cNvSpPr txBox="1">
            <a:spLocks/>
          </p:cNvSpPr>
          <p:nvPr/>
        </p:nvSpPr>
        <p:spPr>
          <a:xfrm>
            <a:off x="3330793" y="4694306"/>
            <a:ext cx="2609517" cy="27463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sz="1200" dirty="0" err="1">
                <a:solidFill>
                  <a:schemeClr val="bg1">
                    <a:lumMod val="50000"/>
                  </a:schemeClr>
                </a:solidFill>
              </a:rPr>
              <a:t>Moravske</a:t>
            </a:r>
            <a:r>
              <a:rPr lang="hu-HU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hu-HU" sz="1200" dirty="0" err="1" smtClean="0">
                <a:solidFill>
                  <a:schemeClr val="bg1">
                    <a:lumMod val="50000"/>
                  </a:schemeClr>
                </a:solidFill>
              </a:rPr>
              <a:t>Toplice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, 5-6</a:t>
            </a:r>
            <a:r>
              <a:rPr lang="en-GB" sz="1200" baseline="30000" dirty="0" smtClean="0">
                <a:solidFill>
                  <a:schemeClr val="bg1">
                    <a:lumMod val="50000"/>
                  </a:schemeClr>
                </a:solidFill>
              </a:rPr>
              <a:t>th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hu-HU" sz="1200" dirty="0" err="1" smtClean="0">
                <a:solidFill>
                  <a:schemeClr val="bg1">
                    <a:lumMod val="50000"/>
                  </a:schemeClr>
                </a:solidFill>
              </a:rPr>
              <a:t>July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 201</a:t>
            </a:r>
            <a:r>
              <a:rPr lang="hu-HU" sz="1200" dirty="0" smtClean="0">
                <a:solidFill>
                  <a:schemeClr val="bg1">
                    <a:lumMod val="50000"/>
                  </a:schemeClr>
                </a:solidFill>
              </a:rPr>
              <a:t>7</a:t>
            </a:r>
            <a:endParaRPr lang="en-GB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44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2 March 2017, </a:t>
            </a:r>
            <a:r>
              <a:rPr lang="en-GB" dirty="0" err="1" smtClean="0"/>
              <a:t>Zalaegerszeg</a:t>
            </a:r>
            <a:r>
              <a:rPr lang="en-GB" dirty="0" smtClean="0"/>
              <a:t>, Hungary</a:t>
            </a:r>
            <a:endParaRPr lang="en-GB" dirty="0"/>
          </a:p>
        </p:txBody>
      </p:sp>
      <p:pic>
        <p:nvPicPr>
          <p:cNvPr id="5" name="Tartalom helye 4"/>
          <p:cNvPicPr>
            <a:picLocks noGrp="1" noChangeAspect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569" y="2022475"/>
            <a:ext cx="3555861" cy="2371725"/>
          </a:xfrm>
        </p:spPr>
      </p:pic>
      <p:pic>
        <p:nvPicPr>
          <p:cNvPr id="8" name="Tartalom helye 7"/>
          <p:cNvPicPr>
            <a:picLocks noGrp="1" noChangeAspect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9569" y="2022475"/>
            <a:ext cx="3555861" cy="2371725"/>
          </a:xfrm>
        </p:spPr>
      </p:pic>
      <p:sp>
        <p:nvSpPr>
          <p:cNvPr id="9" name="Fußzeilenplatzhalter 4"/>
          <p:cNvSpPr txBox="1">
            <a:spLocks/>
          </p:cNvSpPr>
          <p:nvPr/>
        </p:nvSpPr>
        <p:spPr>
          <a:xfrm>
            <a:off x="3330793" y="4694306"/>
            <a:ext cx="2609517" cy="27463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sz="1200" dirty="0" err="1">
                <a:solidFill>
                  <a:schemeClr val="bg1">
                    <a:lumMod val="50000"/>
                  </a:schemeClr>
                </a:solidFill>
              </a:rPr>
              <a:t>Moravske</a:t>
            </a:r>
            <a:r>
              <a:rPr lang="hu-HU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hu-HU" sz="1200" dirty="0" err="1" smtClean="0">
                <a:solidFill>
                  <a:schemeClr val="bg1">
                    <a:lumMod val="50000"/>
                  </a:schemeClr>
                </a:solidFill>
              </a:rPr>
              <a:t>Toplice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, 5-6</a:t>
            </a:r>
            <a:r>
              <a:rPr lang="en-GB" sz="1200" baseline="30000" dirty="0" smtClean="0">
                <a:solidFill>
                  <a:schemeClr val="bg1">
                    <a:lumMod val="50000"/>
                  </a:schemeClr>
                </a:solidFill>
              </a:rPr>
              <a:t>th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hu-HU" sz="1200" dirty="0" err="1" smtClean="0">
                <a:solidFill>
                  <a:schemeClr val="bg1">
                    <a:lumMod val="50000"/>
                  </a:schemeClr>
                </a:solidFill>
              </a:rPr>
              <a:t>July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 201</a:t>
            </a:r>
            <a:r>
              <a:rPr lang="hu-HU" sz="1200" dirty="0" smtClean="0">
                <a:solidFill>
                  <a:schemeClr val="bg1">
                    <a:lumMod val="50000"/>
                  </a:schemeClr>
                </a:solidFill>
              </a:rPr>
              <a:t>7</a:t>
            </a:r>
            <a:endParaRPr lang="en-GB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698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2</a:t>
            </a:r>
            <a:r>
              <a:rPr lang="hu-HU" dirty="0" smtClean="0"/>
              <a:t>1</a:t>
            </a:r>
            <a:r>
              <a:rPr lang="en-GB" dirty="0" smtClean="0"/>
              <a:t> March 2017, </a:t>
            </a:r>
            <a:r>
              <a:rPr lang="hu-HU" dirty="0" smtClean="0"/>
              <a:t>Ljubljana</a:t>
            </a:r>
            <a:r>
              <a:rPr lang="en-GB" dirty="0" smtClean="0"/>
              <a:t>, </a:t>
            </a:r>
            <a:r>
              <a:rPr lang="hu-HU" dirty="0" err="1" smtClean="0"/>
              <a:t>Slovenia</a:t>
            </a:r>
            <a:endParaRPr lang="en-GB" dirty="0"/>
          </a:p>
        </p:txBody>
      </p:sp>
      <p:pic>
        <p:nvPicPr>
          <p:cNvPr id="10" name="Tartalom helye 9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6756" y="1785938"/>
            <a:ext cx="2630487" cy="2630487"/>
          </a:xfrm>
        </p:spPr>
      </p:pic>
      <p:sp>
        <p:nvSpPr>
          <p:cNvPr id="7" name="Tartalom helye 6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Fußzeilenplatzhalter 4"/>
          <p:cNvSpPr txBox="1">
            <a:spLocks/>
          </p:cNvSpPr>
          <p:nvPr/>
        </p:nvSpPr>
        <p:spPr>
          <a:xfrm>
            <a:off x="3330793" y="4694306"/>
            <a:ext cx="2609517" cy="27463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sz="1200" dirty="0" err="1">
                <a:solidFill>
                  <a:schemeClr val="bg1">
                    <a:lumMod val="50000"/>
                  </a:schemeClr>
                </a:solidFill>
              </a:rPr>
              <a:t>Moravske</a:t>
            </a:r>
            <a:r>
              <a:rPr lang="hu-HU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hu-HU" sz="1200" dirty="0" err="1" smtClean="0">
                <a:solidFill>
                  <a:schemeClr val="bg1">
                    <a:lumMod val="50000"/>
                  </a:schemeClr>
                </a:solidFill>
              </a:rPr>
              <a:t>Toplice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, 5-6</a:t>
            </a:r>
            <a:r>
              <a:rPr lang="en-GB" sz="1200" baseline="30000" dirty="0" smtClean="0">
                <a:solidFill>
                  <a:schemeClr val="bg1">
                    <a:lumMod val="50000"/>
                  </a:schemeClr>
                </a:solidFill>
              </a:rPr>
              <a:t>th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hu-HU" sz="1200" dirty="0" err="1" smtClean="0">
                <a:solidFill>
                  <a:schemeClr val="bg1">
                    <a:lumMod val="50000"/>
                  </a:schemeClr>
                </a:solidFill>
              </a:rPr>
              <a:t>July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 201</a:t>
            </a:r>
            <a:r>
              <a:rPr lang="hu-HU" sz="1200" dirty="0" smtClean="0">
                <a:solidFill>
                  <a:schemeClr val="bg1">
                    <a:lumMod val="50000"/>
                  </a:schemeClr>
                </a:solidFill>
              </a:rPr>
              <a:t>7</a:t>
            </a:r>
            <a:endParaRPr lang="en-GB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1013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31</a:t>
            </a:r>
            <a:r>
              <a:rPr lang="en-GB" dirty="0" smtClean="0"/>
              <a:t> M</a:t>
            </a:r>
            <a:r>
              <a:rPr lang="hu-HU" dirty="0" err="1" smtClean="0"/>
              <a:t>ay</a:t>
            </a:r>
            <a:r>
              <a:rPr lang="en-GB" dirty="0" smtClean="0"/>
              <a:t> 2017, </a:t>
            </a:r>
            <a:r>
              <a:rPr lang="hu-HU" dirty="0" smtClean="0"/>
              <a:t>Ljubljana,</a:t>
            </a:r>
            <a:r>
              <a:rPr lang="en-GB" dirty="0" smtClean="0"/>
              <a:t> </a:t>
            </a:r>
            <a:r>
              <a:rPr lang="hu-HU" dirty="0" err="1" smtClean="0"/>
              <a:t>Slovenia</a:t>
            </a:r>
            <a:endParaRPr lang="en-GB" dirty="0"/>
          </a:p>
        </p:txBody>
      </p:sp>
      <p:pic>
        <p:nvPicPr>
          <p:cNvPr id="10" name="Tartalom helye 9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6234" y="1785938"/>
            <a:ext cx="3131532" cy="2630487"/>
          </a:xfrm>
        </p:spPr>
      </p:pic>
      <p:sp>
        <p:nvSpPr>
          <p:cNvPr id="7" name="Tartalom helye 6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Fußzeilenplatzhalter 4"/>
          <p:cNvSpPr txBox="1">
            <a:spLocks/>
          </p:cNvSpPr>
          <p:nvPr/>
        </p:nvSpPr>
        <p:spPr>
          <a:xfrm>
            <a:off x="3330793" y="4694306"/>
            <a:ext cx="2609517" cy="27463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sz="1200" dirty="0" err="1">
                <a:solidFill>
                  <a:schemeClr val="bg1">
                    <a:lumMod val="50000"/>
                  </a:schemeClr>
                </a:solidFill>
              </a:rPr>
              <a:t>Moravske</a:t>
            </a:r>
            <a:r>
              <a:rPr lang="hu-HU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hu-HU" sz="1200" dirty="0" err="1" smtClean="0">
                <a:solidFill>
                  <a:schemeClr val="bg1">
                    <a:lumMod val="50000"/>
                  </a:schemeClr>
                </a:solidFill>
              </a:rPr>
              <a:t>Toplice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, 5-6</a:t>
            </a:r>
            <a:r>
              <a:rPr lang="en-GB" sz="1200" baseline="30000" dirty="0" smtClean="0">
                <a:solidFill>
                  <a:schemeClr val="bg1">
                    <a:lumMod val="50000"/>
                  </a:schemeClr>
                </a:solidFill>
              </a:rPr>
              <a:t>th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hu-HU" sz="1200" dirty="0" err="1" smtClean="0">
                <a:solidFill>
                  <a:schemeClr val="bg1">
                    <a:lumMod val="50000"/>
                  </a:schemeClr>
                </a:solidFill>
              </a:rPr>
              <a:t>July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 201</a:t>
            </a:r>
            <a:r>
              <a:rPr lang="hu-HU" sz="1200" dirty="0" smtClean="0">
                <a:solidFill>
                  <a:schemeClr val="bg1">
                    <a:lumMod val="50000"/>
                  </a:schemeClr>
                </a:solidFill>
              </a:rPr>
              <a:t>7</a:t>
            </a:r>
            <a:endParaRPr lang="en-GB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028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22</a:t>
            </a:r>
            <a:r>
              <a:rPr lang="en-US" dirty="0" smtClean="0"/>
              <a:t> J</a:t>
            </a:r>
            <a:r>
              <a:rPr lang="hu-HU" dirty="0" err="1" smtClean="0"/>
              <a:t>une</a:t>
            </a:r>
            <a:r>
              <a:rPr lang="en-US" dirty="0" smtClean="0"/>
              <a:t> 201</a:t>
            </a:r>
            <a:r>
              <a:rPr lang="hu-HU" dirty="0" smtClean="0"/>
              <a:t>7,</a:t>
            </a:r>
            <a:r>
              <a:rPr lang="hu-HU" dirty="0"/>
              <a:t> </a:t>
            </a:r>
            <a:r>
              <a:rPr lang="hu-HU" dirty="0" err="1"/>
              <a:t>Rakičan</a:t>
            </a:r>
            <a:r>
              <a:rPr lang="en-US" dirty="0" smtClean="0"/>
              <a:t>, </a:t>
            </a:r>
            <a:r>
              <a:rPr lang="en-US" dirty="0"/>
              <a:t>Slovenia</a:t>
            </a:r>
            <a:endParaRPr lang="hu-HU" dirty="0"/>
          </a:p>
        </p:txBody>
      </p:sp>
      <p:sp>
        <p:nvSpPr>
          <p:cNvPr id="5" name="Fußzeilenplatzhalter 4"/>
          <p:cNvSpPr txBox="1">
            <a:spLocks/>
          </p:cNvSpPr>
          <p:nvPr/>
        </p:nvSpPr>
        <p:spPr>
          <a:xfrm>
            <a:off x="3330793" y="4694306"/>
            <a:ext cx="2609517" cy="27463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sz="1200" dirty="0" err="1">
                <a:solidFill>
                  <a:schemeClr val="bg1">
                    <a:lumMod val="50000"/>
                  </a:schemeClr>
                </a:solidFill>
              </a:rPr>
              <a:t>Moravske</a:t>
            </a:r>
            <a:r>
              <a:rPr lang="hu-HU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hu-HU" sz="1200" dirty="0" err="1" smtClean="0">
                <a:solidFill>
                  <a:schemeClr val="bg1">
                    <a:lumMod val="50000"/>
                  </a:schemeClr>
                </a:solidFill>
              </a:rPr>
              <a:t>Toplice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, 5-6</a:t>
            </a:r>
            <a:r>
              <a:rPr lang="en-GB" sz="1200" baseline="30000" dirty="0" smtClean="0">
                <a:solidFill>
                  <a:schemeClr val="bg1">
                    <a:lumMod val="50000"/>
                  </a:schemeClr>
                </a:solidFill>
              </a:rPr>
              <a:t>th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hu-HU" sz="1200" dirty="0" err="1" smtClean="0">
                <a:solidFill>
                  <a:schemeClr val="bg1">
                    <a:lumMod val="50000"/>
                  </a:schemeClr>
                </a:solidFill>
              </a:rPr>
              <a:t>July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 201</a:t>
            </a:r>
            <a:r>
              <a:rPr lang="hu-HU" sz="1200" dirty="0" smtClean="0">
                <a:solidFill>
                  <a:schemeClr val="bg1">
                    <a:lumMod val="50000"/>
                  </a:schemeClr>
                </a:solidFill>
              </a:rPr>
              <a:t>7</a:t>
            </a:r>
            <a:endParaRPr lang="en-GB" sz="1200" dirty="0">
              <a:solidFill>
                <a:srgbClr val="FF0000"/>
              </a:solidFill>
            </a:endParaRPr>
          </a:p>
        </p:txBody>
      </p:sp>
      <p:pic>
        <p:nvPicPr>
          <p:cNvPr id="6" name="Tartalom helye 5"/>
          <p:cNvPicPr>
            <a:picLocks noGrp="1" noChangeAspect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5350" y="2022475"/>
            <a:ext cx="3162300" cy="2371725"/>
          </a:xfrm>
        </p:spPr>
      </p:pic>
      <p:pic>
        <p:nvPicPr>
          <p:cNvPr id="7" name="Tartalom helye 6"/>
          <p:cNvPicPr>
            <a:picLocks noGrp="1" noChangeAspect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8200" y="2449037"/>
            <a:ext cx="4038600" cy="1518601"/>
          </a:xfrm>
        </p:spPr>
      </p:pic>
    </p:spTree>
    <p:extLst>
      <p:ext uri="{BB962C8B-B14F-4D97-AF65-F5344CB8AC3E}">
        <p14:creationId xmlns:p14="http://schemas.microsoft.com/office/powerpoint/2010/main" val="3689712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www.w3.org/XML/1998/namespace"/>
    <ds:schemaRef ds:uri="http://purl.org/dc/elements/1.1/"/>
    <ds:schemaRef ds:uri="http://schemas.microsoft.com/office/infopath/2007/PartnerControls"/>
    <ds:schemaRef ds:uri="http://schemas.microsoft.com/sharepoint/v3/field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1253</TotalTime>
  <Words>577</Words>
  <Application>Microsoft Office PowerPoint</Application>
  <PresentationFormat>Diaprojekcija na zaslonu (16:9)</PresentationFormat>
  <Paragraphs>71</Paragraphs>
  <Slides>22</Slides>
  <Notes>0</Notes>
  <HiddenSlides>0</HiddenSlides>
  <MMClips>0</MMClips>
  <ScaleCrop>false</ScaleCrop>
  <HeadingPairs>
    <vt:vector size="6" baseType="variant">
      <vt:variant>
        <vt:lpstr>Uporabljene pisave</vt:lpstr>
      </vt:variant>
      <vt:variant>
        <vt:i4>3</vt:i4>
      </vt:variant>
      <vt:variant>
        <vt:lpstr>Tema</vt:lpstr>
      </vt:variant>
      <vt:variant>
        <vt:i4>1</vt:i4>
      </vt:variant>
      <vt:variant>
        <vt:lpstr>Naslovi diapozitivov</vt:lpstr>
      </vt:variant>
      <vt:variant>
        <vt:i4>22</vt:i4>
      </vt:variant>
    </vt:vector>
  </HeadingPairs>
  <TitlesOfParts>
    <vt:vector size="26" baseType="lpstr">
      <vt:lpstr>Arial</vt:lpstr>
      <vt:lpstr>Calibri</vt:lpstr>
      <vt:lpstr>Open Sans</vt:lpstr>
      <vt:lpstr>Office Theme</vt:lpstr>
      <vt:lpstr>Promotion of  programme and projects</vt:lpstr>
      <vt:lpstr>Looking back – AIR 2016</vt:lpstr>
      <vt:lpstr>Communication activities according to the Annual Communication Plan 2017</vt:lpstr>
      <vt:lpstr>Workshops</vt:lpstr>
      <vt:lpstr>2 March 2017, Zalaegerszeg, Hungary</vt:lpstr>
      <vt:lpstr>2 March 2017, Zalaegerszeg, Hungary</vt:lpstr>
      <vt:lpstr>21 March 2017, Ljubljana, Slovenia</vt:lpstr>
      <vt:lpstr>31 May 2017, Ljubljana, Slovenia</vt:lpstr>
      <vt:lpstr>22 June 2017, Rakičan, Slovenia</vt:lpstr>
      <vt:lpstr>22 June 2017, Rakičan, Slovenia</vt:lpstr>
      <vt:lpstr>Media cooperation</vt:lpstr>
      <vt:lpstr>Media cooperation</vt:lpstr>
      <vt:lpstr>Online presence</vt:lpstr>
      <vt:lpstr>Facebook</vt:lpstr>
      <vt:lpstr>Facebook</vt:lpstr>
      <vt:lpstr>Signing ceremony of new ERDF Subsidy contracts – March 2017.</vt:lpstr>
      <vt:lpstr>Signing ceremony of new ERDF Subsidy contracts – March 2017.</vt:lpstr>
      <vt:lpstr>Signing ceremony of new ERDF Subsidy contracts – March 2017.</vt:lpstr>
      <vt:lpstr>What's next? - ongoing activities</vt:lpstr>
      <vt:lpstr>EC DAY 2017</vt:lpstr>
      <vt:lpstr>EC DAY 2017</vt:lpstr>
      <vt:lpstr>For more information visit: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FileNewTemplate</dc:title>
  <dc:creator>Diana</dc:creator>
  <cp:lastModifiedBy>Jasmina Litrop</cp:lastModifiedBy>
  <cp:revision>163</cp:revision>
  <cp:lastPrinted>2017-07-04T08:46:01Z</cp:lastPrinted>
  <dcterms:created xsi:type="dcterms:W3CDTF">2010-04-12T23:12:02Z</dcterms:created>
  <dcterms:modified xsi:type="dcterms:W3CDTF">2017-07-07T12:14:02Z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