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93455" r:id="rId4"/>
  </p:sldMasterIdLst>
  <p:notesMasterIdLst>
    <p:notesMasterId r:id="rId12"/>
  </p:notesMasterIdLst>
  <p:handoutMasterIdLst>
    <p:handoutMasterId r:id="rId13"/>
  </p:handoutMasterIdLst>
  <p:sldIdLst>
    <p:sldId id="258" r:id="rId5"/>
    <p:sldId id="259" r:id="rId6"/>
    <p:sldId id="261" r:id="rId7"/>
    <p:sldId id="262" r:id="rId8"/>
    <p:sldId id="263" r:id="rId9"/>
    <p:sldId id="265" r:id="rId10"/>
    <p:sldId id="267" r:id="rId11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D0920"/>
    <a:srgbClr val="3A6546"/>
    <a:srgbClr val="00417D"/>
    <a:srgbClr val="808080"/>
    <a:srgbClr val="A9BA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583" autoAdjust="0"/>
    <p:restoredTop sz="94694" autoAdjust="0"/>
  </p:normalViewPr>
  <p:slideViewPr>
    <p:cSldViewPr snapToGrid="0" snapToObjects="1">
      <p:cViewPr varScale="1">
        <p:scale>
          <a:sx n="145" d="100"/>
          <a:sy n="145" d="100"/>
        </p:scale>
        <p:origin x="246" y="12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802B95-6165-ED4C-AE49-906C80148411}" type="datetimeFigureOut">
              <a:rPr lang="en-US" smtClean="0"/>
              <a:t>7/4/2017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62E784-3EAB-D843-BB12-A0DA5D5B45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98323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1C2D7F-B096-EB4F-875C-0C35828393CD}" type="datetimeFigureOut">
              <a:rPr lang="de-DE" smtClean="0"/>
              <a:t>04.07.2017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D62952-2636-5A41-9FA9-37E79589519A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9529167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5589" y="1864132"/>
            <a:ext cx="6547330" cy="1102519"/>
          </a:xfrm>
        </p:spPr>
        <p:txBody>
          <a:bodyPr>
            <a:normAutofit/>
          </a:bodyPr>
          <a:lstStyle>
            <a:lvl1pPr algn="r">
              <a:defRPr sz="34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95589" y="2966651"/>
            <a:ext cx="6547330" cy="131445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8351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3172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88649"/>
            <a:ext cx="2057400" cy="3237276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88649"/>
            <a:ext cx="6019800" cy="3605973"/>
          </a:xfrm>
        </p:spPr>
        <p:txBody>
          <a:bodyPr vert="eaVert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9964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330794" y="4694306"/>
            <a:ext cx="249474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1pPr>
          </a:lstStyle>
          <a:p>
            <a:endParaRPr lang="de-DE" dirty="0"/>
          </a:p>
        </p:txBody>
      </p:sp>
      <p:sp>
        <p:nvSpPr>
          <p:cNvPr id="8" name="Content Placeholder 2"/>
          <p:cNvSpPr>
            <a:spLocks noGrp="1"/>
          </p:cNvSpPr>
          <p:nvPr>
            <p:ph idx="13" hasCustomPrompt="1"/>
          </p:nvPr>
        </p:nvSpPr>
        <p:spPr>
          <a:xfrm>
            <a:off x="2583896" y="361158"/>
            <a:ext cx="3087536" cy="375962"/>
          </a:xfrm>
        </p:spPr>
        <p:txBody>
          <a:bodyPr>
            <a:normAutofit/>
          </a:bodyPr>
          <a:lstStyle>
            <a:lvl1pPr marL="0" indent="0" algn="r"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err="1" smtClean="0"/>
              <a:t>Thema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03822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691781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566640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F2B4D-6B12-4EDF-87BB-2B55CECB66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3948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022823"/>
            <a:ext cx="4038600" cy="237197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022823"/>
            <a:ext cx="4038600" cy="237197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05946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1123151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150737"/>
            <a:ext cx="4040188" cy="219354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50983"/>
            <a:ext cx="4041775" cy="219354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68244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712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2246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36734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949325"/>
            <a:ext cx="5111750" cy="364529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286450"/>
            <a:ext cx="3008313" cy="230817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2C6B1FF6-39B9-40F5-8B67-33C6354A3D4F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chemeClr val="accent3">
                  <a:shade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8220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983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92795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85208"/>
            <a:ext cx="8229600" cy="2631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695099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>
                    <a:tint val="75000"/>
                  </a:schemeClr>
                </a:solidFill>
                <a:latin typeface="Open Sans"/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330794" y="4694306"/>
            <a:ext cx="249474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1pPr>
          </a:lstStyle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  <p:sldLayoutId id="2147493457" r:id="rId2"/>
    <p:sldLayoutId id="2147493458" r:id="rId3"/>
    <p:sldLayoutId id="2147493459" r:id="rId4"/>
    <p:sldLayoutId id="2147493460" r:id="rId5"/>
    <p:sldLayoutId id="2147493461" r:id="rId6"/>
    <p:sldLayoutId id="2147493462" r:id="rId7"/>
    <p:sldLayoutId id="2147493463" r:id="rId8"/>
    <p:sldLayoutId id="2147493464" r:id="rId9"/>
    <p:sldLayoutId id="2147493465" r:id="rId10"/>
    <p:sldLayoutId id="2147493466" r:id="rId11"/>
  </p:sldLayoutIdLst>
  <p:hf hdr="0" dt="0"/>
  <p:txStyles>
    <p:titleStyle>
      <a:lvl1pPr algn="ctr" defTabSz="457200" rtl="0" eaLnBrk="1" latinLnBrk="0" hangingPunct="1">
        <a:spcBef>
          <a:spcPct val="0"/>
        </a:spcBef>
        <a:buNone/>
        <a:defRPr sz="3200" b="1" i="0" kern="1200">
          <a:solidFill>
            <a:schemeClr val="tx1"/>
          </a:solidFill>
          <a:latin typeface="Open Sans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800" kern="1200">
          <a:solidFill>
            <a:schemeClr val="tx1"/>
          </a:solidFill>
          <a:latin typeface="Open Sans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600" kern="1200">
          <a:solidFill>
            <a:schemeClr val="tx1"/>
          </a:solidFill>
          <a:latin typeface="Open Sans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Open Sans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Open Sans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Open Sans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2400" dirty="0"/>
              <a:t>Presentation of work of MA Irregularity</a:t>
            </a:r>
            <a:br>
              <a:rPr lang="en-US" sz="2400" dirty="0"/>
            </a:br>
            <a:r>
              <a:rPr lang="en-US" sz="2400" dirty="0"/>
              <a:t>Officer in the field of anti-fraud,</a:t>
            </a:r>
            <a:br>
              <a:rPr lang="en-US" sz="2400" dirty="0"/>
            </a:br>
            <a:r>
              <a:rPr lang="en-US" sz="2400" dirty="0"/>
              <a:t>irregularities and </a:t>
            </a:r>
            <a:r>
              <a:rPr lang="en-US" sz="2400" dirty="0" smtClean="0"/>
              <a:t>audits</a:t>
            </a:r>
            <a:endParaRPr lang="de-DE" sz="2400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795589" y="3124747"/>
            <a:ext cx="6547330" cy="1156353"/>
          </a:xfrm>
        </p:spPr>
        <p:txBody>
          <a:bodyPr/>
          <a:lstStyle/>
          <a:p>
            <a:r>
              <a:rPr lang="en-US" b="1" dirty="0"/>
              <a:t>Robert Fišer, MA Irregularity Officer</a:t>
            </a:r>
            <a:br>
              <a:rPr lang="en-US" b="1" dirty="0"/>
            </a:br>
            <a:r>
              <a:rPr lang="en-US" dirty="0"/>
              <a:t>robert.fiser@gov.si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660176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err="1"/>
              <a:t>Why</a:t>
            </a:r>
            <a:r>
              <a:rPr lang="sl-SI" dirty="0"/>
              <a:t> </a:t>
            </a:r>
            <a:r>
              <a:rPr lang="sl-SI" dirty="0" err="1"/>
              <a:t>am</a:t>
            </a:r>
            <a:r>
              <a:rPr lang="sl-SI" dirty="0"/>
              <a:t> I </a:t>
            </a:r>
            <a:r>
              <a:rPr lang="sl-SI" dirty="0" err="1"/>
              <a:t>here</a:t>
            </a:r>
            <a:r>
              <a:rPr lang="sl-SI" dirty="0"/>
              <a:t>?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2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Inhaltsplatzhalter 5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Označba mesta vsebine 2"/>
          <p:cNvSpPr txBox="1">
            <a:spLocks/>
          </p:cNvSpPr>
          <p:nvPr/>
        </p:nvSpPr>
        <p:spPr>
          <a:xfrm>
            <a:off x="457200" y="1723545"/>
            <a:ext cx="8229600" cy="286422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6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2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GB" altLang="sl-SI" sz="1200" dirty="0"/>
              <a:t>The European Commission has a </a:t>
            </a:r>
            <a:r>
              <a:rPr lang="en-GB" altLang="sl-SI" sz="1200" b="1" dirty="0"/>
              <a:t>zero-tolerance</a:t>
            </a:r>
            <a:r>
              <a:rPr lang="en-GB" altLang="sl-SI" sz="1200" dirty="0"/>
              <a:t> policy for fraud and corruption and has set </a:t>
            </a:r>
            <a:r>
              <a:rPr lang="en-GB" altLang="sl-SI" sz="1200" b="1" i="1" dirty="0"/>
              <a:t>anti-fraud</a:t>
            </a:r>
            <a:r>
              <a:rPr lang="en-GB" altLang="sl-SI" sz="1200" b="1" dirty="0"/>
              <a:t> measures</a:t>
            </a:r>
            <a:r>
              <a:rPr lang="en-GB" altLang="sl-SI" sz="1200" i="1" dirty="0"/>
              <a:t>, </a:t>
            </a:r>
            <a:r>
              <a:rPr lang="en-GB" altLang="sl-SI" sz="1200" dirty="0"/>
              <a:t>together with </a:t>
            </a:r>
            <a:r>
              <a:rPr lang="en-GB" altLang="sl-SI" sz="1200" i="1" dirty="0"/>
              <a:t>preventing, detecting and correcting irregularities </a:t>
            </a:r>
            <a:r>
              <a:rPr lang="en-GB" altLang="sl-SI" sz="1200" dirty="0"/>
              <a:t>as one of its </a:t>
            </a:r>
            <a:r>
              <a:rPr lang="en-GB" altLang="sl-SI" sz="1200" b="1" dirty="0"/>
              <a:t>main objectives for the 2014-2020 period</a:t>
            </a:r>
            <a:r>
              <a:rPr lang="en-GB" altLang="sl-SI" sz="1200" dirty="0" smtClean="0"/>
              <a:t>.</a:t>
            </a:r>
            <a:endParaRPr lang="sl-SI" altLang="sl-SI" sz="1200" dirty="0" smtClean="0"/>
          </a:p>
          <a:p>
            <a:pPr marL="0" indent="0">
              <a:buNone/>
              <a:defRPr/>
            </a:pPr>
            <a:endParaRPr lang="en-GB" altLang="sl-SI" sz="800" dirty="0"/>
          </a:p>
          <a:p>
            <a:pPr>
              <a:defRPr/>
            </a:pPr>
            <a:r>
              <a:rPr lang="sl-SI" sz="1400" dirty="0" err="1" smtClean="0"/>
              <a:t>Regulation</a:t>
            </a:r>
            <a:r>
              <a:rPr lang="sl-SI" sz="1400" dirty="0" smtClean="0"/>
              <a:t> (EU, EURATOM) no </a:t>
            </a:r>
            <a:r>
              <a:rPr lang="sl-SI" sz="1400" b="1" dirty="0" smtClean="0"/>
              <a:t>966/2012 </a:t>
            </a:r>
            <a:r>
              <a:rPr lang="sl-SI" sz="1200" dirty="0" smtClean="0"/>
              <a:t>(</a:t>
            </a:r>
            <a:r>
              <a:rPr lang="en-US" sz="1200" dirty="0" smtClean="0"/>
              <a:t>financial rules applicable to the general budget of the Union</a:t>
            </a:r>
            <a:r>
              <a:rPr lang="sl-SI" sz="1200" dirty="0" smtClean="0"/>
              <a:t>), </a:t>
            </a:r>
            <a:r>
              <a:rPr lang="sl-SI" sz="1200" dirty="0" err="1" smtClean="0"/>
              <a:t>A</a:t>
            </a:r>
            <a:r>
              <a:rPr lang="sl-SI" sz="1400" dirty="0" err="1" smtClean="0"/>
              <a:t>rticle</a:t>
            </a:r>
            <a:r>
              <a:rPr lang="sl-SI" sz="1400" dirty="0" smtClean="0"/>
              <a:t> 59(2)</a:t>
            </a:r>
            <a:r>
              <a:rPr lang="sl-SI" sz="1200" dirty="0" smtClean="0"/>
              <a:t>:</a:t>
            </a:r>
          </a:p>
          <a:p>
            <a:pPr lvl="1">
              <a:defRPr/>
            </a:pPr>
            <a:r>
              <a:rPr lang="en-US" altLang="sl-SI" sz="1000" dirty="0" smtClean="0">
                <a:latin typeface="Open Sans" pitchFamily="34" charset="0"/>
              </a:rPr>
              <a:t>When executing tasks relating to the implementation of the budget, Member States shall take all the necessary measures, including legislative, regulatory and administrative measures, to protect the Union's financial interests</a:t>
            </a:r>
            <a:r>
              <a:rPr lang="sl-SI" altLang="sl-SI" sz="1000" dirty="0" smtClean="0">
                <a:latin typeface="Open Sans" pitchFamily="34" charset="0"/>
              </a:rPr>
              <a:t>, </a:t>
            </a:r>
            <a:r>
              <a:rPr lang="sl-SI" altLang="sl-SI" sz="1000" dirty="0" err="1" smtClean="0">
                <a:latin typeface="Open Sans" pitchFamily="34" charset="0"/>
              </a:rPr>
              <a:t>namely</a:t>
            </a:r>
            <a:r>
              <a:rPr lang="sl-SI" altLang="sl-SI" sz="1000" dirty="0" smtClean="0">
                <a:latin typeface="Open Sans" pitchFamily="34" charset="0"/>
              </a:rPr>
              <a:t> </a:t>
            </a:r>
            <a:r>
              <a:rPr lang="sl-SI" altLang="sl-SI" sz="1000" dirty="0" err="1" smtClean="0">
                <a:latin typeface="Open Sans" pitchFamily="34" charset="0"/>
              </a:rPr>
              <a:t>by</a:t>
            </a:r>
            <a:r>
              <a:rPr lang="sl-SI" altLang="sl-SI" sz="1000" dirty="0" smtClean="0">
                <a:latin typeface="Open Sans" pitchFamily="34" charset="0"/>
              </a:rPr>
              <a:t> (b) </a:t>
            </a:r>
            <a:r>
              <a:rPr lang="en-US" altLang="sl-SI" sz="1000" b="1" dirty="0" smtClean="0">
                <a:latin typeface="Open Sans" pitchFamily="34" charset="0"/>
              </a:rPr>
              <a:t>preventing, detecting and correcting irregularities and fraud</a:t>
            </a:r>
            <a:endParaRPr lang="sl-SI" sz="1000" b="1" dirty="0" smtClean="0">
              <a:latin typeface="Open Sans" pitchFamily="34" charset="0"/>
            </a:endParaRPr>
          </a:p>
          <a:p>
            <a:pPr>
              <a:defRPr/>
            </a:pPr>
            <a:r>
              <a:rPr lang="sl-SI" sz="1400" dirty="0" err="1" smtClean="0"/>
              <a:t>Regulation</a:t>
            </a:r>
            <a:r>
              <a:rPr lang="sl-SI" sz="1400" dirty="0" smtClean="0"/>
              <a:t> (EU) No </a:t>
            </a:r>
            <a:r>
              <a:rPr lang="sl-SI" sz="1400" b="1" dirty="0" smtClean="0"/>
              <a:t>1303/2013 </a:t>
            </a:r>
            <a:r>
              <a:rPr lang="sl-SI" sz="1200" dirty="0" smtClean="0"/>
              <a:t>(</a:t>
            </a:r>
            <a:r>
              <a:rPr lang="sl-SI" sz="1200" dirty="0" err="1" smtClean="0"/>
              <a:t>the</a:t>
            </a:r>
            <a:r>
              <a:rPr lang="sl-SI" sz="1200" dirty="0" smtClean="0"/>
              <a:t> CPR), </a:t>
            </a:r>
          </a:p>
          <a:p>
            <a:pPr lvl="1">
              <a:defRPr/>
            </a:pPr>
            <a:r>
              <a:rPr lang="sl-SI" sz="1200" dirty="0" err="1" smtClean="0"/>
              <a:t>Article</a:t>
            </a:r>
            <a:r>
              <a:rPr lang="sl-SI" sz="1200" dirty="0" smtClean="0"/>
              <a:t> </a:t>
            </a:r>
            <a:r>
              <a:rPr lang="sl-SI" sz="1000" dirty="0" smtClean="0"/>
              <a:t>72(h): </a:t>
            </a:r>
            <a:r>
              <a:rPr lang="en-US" altLang="sl-SI" sz="1100" dirty="0" smtClean="0">
                <a:latin typeface="Open Sans" pitchFamily="34" charset="0"/>
              </a:rPr>
              <a:t>Management and control systems shall</a:t>
            </a:r>
            <a:r>
              <a:rPr lang="sl-SI" altLang="sl-SI" sz="1100" dirty="0" smtClean="0">
                <a:latin typeface="Open Sans" pitchFamily="34" charset="0"/>
              </a:rPr>
              <a:t> </a:t>
            </a:r>
            <a:r>
              <a:rPr lang="sl-SI" altLang="sl-SI" sz="1100" dirty="0" err="1" smtClean="0">
                <a:latin typeface="Open Sans" pitchFamily="34" charset="0"/>
              </a:rPr>
              <a:t>provide</a:t>
            </a:r>
            <a:r>
              <a:rPr lang="sl-SI" altLang="sl-SI" sz="1100" dirty="0" smtClean="0">
                <a:latin typeface="Open Sans" pitchFamily="34" charset="0"/>
              </a:rPr>
              <a:t> </a:t>
            </a:r>
            <a:r>
              <a:rPr lang="sl-SI" altLang="sl-SI" sz="1100" dirty="0" err="1" smtClean="0">
                <a:latin typeface="Open Sans" pitchFamily="34" charset="0"/>
              </a:rPr>
              <a:t>for</a:t>
            </a:r>
            <a:r>
              <a:rPr lang="sl-SI" altLang="sl-SI" sz="1100" dirty="0" smtClean="0">
                <a:latin typeface="Open Sans" pitchFamily="34" charset="0"/>
              </a:rPr>
              <a:t> </a:t>
            </a:r>
            <a:r>
              <a:rPr lang="en-US" altLang="sl-SI" sz="1100" dirty="0" smtClean="0">
                <a:latin typeface="Open Sans" pitchFamily="34" charset="0"/>
              </a:rPr>
              <a:t>the </a:t>
            </a:r>
            <a:r>
              <a:rPr lang="en-US" altLang="sl-SI" sz="1100" b="1" dirty="0" smtClean="0">
                <a:latin typeface="Open Sans" pitchFamily="34" charset="0"/>
              </a:rPr>
              <a:t>prevention, detection and correction of irregularities, including fraud</a:t>
            </a:r>
            <a:r>
              <a:rPr lang="en-US" altLang="sl-SI" sz="1100" dirty="0" smtClean="0">
                <a:latin typeface="Open Sans" pitchFamily="34" charset="0"/>
              </a:rPr>
              <a:t>, and the recovery of amounts unduly paid, together with any interest on late payments.</a:t>
            </a:r>
            <a:endParaRPr lang="sl-SI" altLang="sl-SI" sz="1100" dirty="0" smtClean="0">
              <a:latin typeface="Open Sans" pitchFamily="34" charset="0"/>
            </a:endParaRPr>
          </a:p>
          <a:p>
            <a:pPr lvl="1">
              <a:defRPr/>
            </a:pPr>
            <a:r>
              <a:rPr lang="sl-SI" altLang="sl-SI" sz="1200" dirty="0" err="1" smtClean="0">
                <a:latin typeface="Open Sans" pitchFamily="34" charset="0"/>
              </a:rPr>
              <a:t>Article</a:t>
            </a:r>
            <a:r>
              <a:rPr lang="sl-SI" altLang="sl-SI" sz="1200" dirty="0" smtClean="0">
                <a:latin typeface="Open Sans" pitchFamily="34" charset="0"/>
              </a:rPr>
              <a:t> 125 (4)(c): </a:t>
            </a:r>
            <a:r>
              <a:rPr lang="en-US" altLang="sl-SI" sz="1100" dirty="0" smtClean="0">
                <a:latin typeface="Open Sans" pitchFamily="34" charset="0"/>
              </a:rPr>
              <a:t>As regards the financial management and control of the operational </a:t>
            </a:r>
            <a:r>
              <a:rPr lang="en-US" altLang="sl-SI" sz="1100" dirty="0" err="1" smtClean="0">
                <a:latin typeface="Open Sans" pitchFamily="34" charset="0"/>
              </a:rPr>
              <a:t>programme</a:t>
            </a:r>
            <a:r>
              <a:rPr lang="en-US" altLang="sl-SI" sz="1100" dirty="0" smtClean="0">
                <a:latin typeface="Open Sans" pitchFamily="34" charset="0"/>
              </a:rPr>
              <a:t>, the managing authority shall</a:t>
            </a:r>
            <a:r>
              <a:rPr lang="sl-SI" altLang="sl-SI" sz="1100" dirty="0" smtClean="0">
                <a:latin typeface="Open Sans" pitchFamily="34" charset="0"/>
              </a:rPr>
              <a:t> </a:t>
            </a:r>
            <a:r>
              <a:rPr lang="en-US" altLang="sl-SI" sz="1100" dirty="0" smtClean="0">
                <a:latin typeface="Open Sans" pitchFamily="34" charset="0"/>
              </a:rPr>
              <a:t>put in place </a:t>
            </a:r>
            <a:r>
              <a:rPr lang="en-US" altLang="sl-SI" sz="1100" b="1" dirty="0" smtClean="0">
                <a:latin typeface="Open Sans" pitchFamily="34" charset="0"/>
              </a:rPr>
              <a:t>effective and proportionate anti-fraud measures </a:t>
            </a:r>
            <a:r>
              <a:rPr lang="en-US" altLang="sl-SI" sz="1100" dirty="0" smtClean="0">
                <a:latin typeface="Open Sans" pitchFamily="34" charset="0"/>
              </a:rPr>
              <a:t>taking into account the risks identified</a:t>
            </a:r>
            <a:endParaRPr lang="sl-SI" altLang="sl-SI" sz="1100" dirty="0" smtClean="0">
              <a:latin typeface="Open San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19880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altLang="sl-SI" dirty="0" err="1">
                <a:latin typeface="Open Sans" panose="020B0606030504020204" pitchFamily="34" charset="0"/>
              </a:rPr>
              <a:t>Anti-fraud</a:t>
            </a:r>
            <a:r>
              <a:rPr lang="sl-SI" altLang="sl-SI" dirty="0">
                <a:latin typeface="Open Sans" panose="020B0606030504020204" pitchFamily="34" charset="0"/>
              </a:rPr>
              <a:t> </a:t>
            </a:r>
            <a:r>
              <a:rPr lang="sl-SI" altLang="sl-SI" dirty="0" err="1">
                <a:latin typeface="Open Sans" panose="020B0606030504020204" pitchFamily="34" charset="0"/>
              </a:rPr>
              <a:t>goals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3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Inhaltsplatzhalter 5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Označba mesta vsebine 2"/>
          <p:cNvSpPr txBox="1">
            <a:spLocks/>
          </p:cNvSpPr>
          <p:nvPr/>
        </p:nvSpPr>
        <p:spPr>
          <a:xfrm>
            <a:off x="457200" y="1723545"/>
            <a:ext cx="8229600" cy="286422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6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2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sl-SI" sz="1400" dirty="0" err="1"/>
              <a:t>Minimise</a:t>
            </a:r>
            <a:r>
              <a:rPr lang="sl-SI" sz="1400" dirty="0"/>
              <a:t> </a:t>
            </a:r>
            <a:r>
              <a:rPr lang="en-US" sz="1400" dirty="0"/>
              <a:t>the opportunities for individuals to commit fraud and provide an</a:t>
            </a:r>
            <a:r>
              <a:rPr lang="sl-SI" sz="1400" dirty="0"/>
              <a:t> </a:t>
            </a:r>
            <a:r>
              <a:rPr lang="en-US" sz="1400" dirty="0"/>
              <a:t>effective response when fraud occurs.</a:t>
            </a:r>
          </a:p>
          <a:p>
            <a:pPr>
              <a:defRPr/>
            </a:pPr>
            <a:r>
              <a:rPr lang="en-US" sz="1400" dirty="0"/>
              <a:t>Raise awareness of the fraud risks and ensure that effective anti-fraud measures are in</a:t>
            </a:r>
            <a:r>
              <a:rPr lang="sl-SI" sz="1400" dirty="0"/>
              <a:t> </a:t>
            </a:r>
            <a:r>
              <a:rPr lang="en-US" sz="1400" dirty="0"/>
              <a:t>place.</a:t>
            </a:r>
          </a:p>
          <a:p>
            <a:pPr>
              <a:defRPr/>
            </a:pPr>
            <a:r>
              <a:rPr lang="en-US" sz="1400" dirty="0"/>
              <a:t>Assessment of fraud risk and review of high risks on the area vulnerable to fraud</a:t>
            </a:r>
            <a:r>
              <a:rPr lang="sl-SI" sz="1400" dirty="0"/>
              <a:t>.</a:t>
            </a:r>
          </a:p>
          <a:p>
            <a:pPr marL="0" indent="0">
              <a:buNone/>
              <a:defRPr/>
            </a:pPr>
            <a:endParaRPr lang="sl-SI" altLang="sl-SI" sz="1400" dirty="0" smtClean="0"/>
          </a:p>
          <a:p>
            <a:pPr marL="0" indent="0">
              <a:buNone/>
              <a:defRPr/>
            </a:pPr>
            <a:r>
              <a:rPr lang="en-GB" altLang="sl-SI" sz="1400" dirty="0" smtClean="0"/>
              <a:t>Combating </a:t>
            </a:r>
            <a:r>
              <a:rPr lang="en-GB" altLang="sl-SI" sz="1400" dirty="0"/>
              <a:t>fraud requires a strategic approach to preventing, detecting and investigating the loss of the Programme funds. To tackle fraud threats effectively, all the actors involved into the Programme management need to </a:t>
            </a:r>
            <a:r>
              <a:rPr lang="en-GB" altLang="sl-SI" sz="1400" b="1" dirty="0"/>
              <a:t>work collaboratively </a:t>
            </a:r>
            <a:r>
              <a:rPr lang="en-GB" altLang="sl-SI" sz="1400" dirty="0"/>
              <a:t>to prevent and detect fraudulent behaviour</a:t>
            </a:r>
            <a:r>
              <a:rPr lang="en-GB" altLang="sl-SI" sz="1400" dirty="0" smtClean="0"/>
              <a:t>.</a:t>
            </a:r>
            <a:endParaRPr lang="sl-SI" altLang="sl-SI" sz="1400" dirty="0" smtClean="0"/>
          </a:p>
          <a:p>
            <a:pPr marL="0" indent="0">
              <a:buNone/>
              <a:defRPr/>
            </a:pPr>
            <a:endParaRPr lang="sl-SI" altLang="sl-SI" sz="1400" dirty="0"/>
          </a:p>
          <a:p>
            <a:pPr marL="0" indent="0">
              <a:buNone/>
              <a:defRPr/>
            </a:pPr>
            <a:r>
              <a:rPr lang="en-GB" altLang="sl-SI" sz="1400" dirty="0" smtClean="0"/>
              <a:t>The MA has released and published on the programme website (under </a:t>
            </a:r>
            <a:r>
              <a:rPr lang="en-GB" altLang="sl-SI" sz="1400" i="1" dirty="0" smtClean="0"/>
              <a:t>Programme documents</a:t>
            </a:r>
            <a:r>
              <a:rPr lang="en-GB" altLang="sl-SI" sz="1400" dirty="0" smtClean="0"/>
              <a:t>) the </a:t>
            </a:r>
            <a:r>
              <a:rPr lang="en-GB" altLang="sl-SI" sz="1400" b="1" dirty="0" smtClean="0"/>
              <a:t>Anti-fraud policy statement</a:t>
            </a:r>
            <a:r>
              <a:rPr lang="en-GB" altLang="sl-SI" sz="1400" dirty="0" smtClean="0"/>
              <a:t> outlining the </a:t>
            </a:r>
            <a:r>
              <a:rPr lang="sl-SI" altLang="sl-SI" sz="1400" dirty="0" err="1" smtClean="0"/>
              <a:t>policy</a:t>
            </a:r>
            <a:r>
              <a:rPr lang="sl-SI" altLang="sl-SI" sz="1400" dirty="0" smtClean="0"/>
              <a:t>, </a:t>
            </a:r>
            <a:r>
              <a:rPr lang="en-GB" altLang="sl-SI" sz="1400" dirty="0" smtClean="0"/>
              <a:t>objectives and responsibilities </a:t>
            </a:r>
            <a:r>
              <a:rPr lang="sl-SI" altLang="sl-SI" sz="1400" dirty="0" err="1" smtClean="0"/>
              <a:t>within</a:t>
            </a:r>
            <a:r>
              <a:rPr lang="sl-SI" altLang="sl-SI" sz="1400" dirty="0" smtClean="0"/>
              <a:t> </a:t>
            </a:r>
            <a:r>
              <a:rPr lang="sl-SI" altLang="sl-SI" sz="1400" dirty="0" err="1" smtClean="0"/>
              <a:t>the</a:t>
            </a:r>
            <a:r>
              <a:rPr lang="sl-SI" altLang="sl-SI" sz="1400" dirty="0" smtClean="0"/>
              <a:t> MA on </a:t>
            </a:r>
            <a:r>
              <a:rPr lang="sl-SI" altLang="sl-SI" sz="1400" dirty="0" err="1" smtClean="0"/>
              <a:t>the</a:t>
            </a:r>
            <a:r>
              <a:rPr lang="sl-SI" altLang="sl-SI" sz="1400" dirty="0" smtClean="0"/>
              <a:t> </a:t>
            </a:r>
            <a:r>
              <a:rPr lang="sl-SI" altLang="sl-SI" sz="1400" dirty="0" err="1" smtClean="0"/>
              <a:t>subject</a:t>
            </a:r>
            <a:r>
              <a:rPr lang="sl-SI" altLang="sl-SI" sz="1400" dirty="0" smtClean="0"/>
              <a:t> </a:t>
            </a:r>
            <a:r>
              <a:rPr lang="sl-SI" altLang="sl-SI" sz="1400" dirty="0" err="1" smtClean="0"/>
              <a:t>of</a:t>
            </a:r>
            <a:r>
              <a:rPr lang="sl-SI" altLang="sl-SI" sz="1400" dirty="0" smtClean="0"/>
              <a:t> </a:t>
            </a:r>
            <a:r>
              <a:rPr lang="sl-SI" altLang="sl-SI" sz="1400" dirty="0" err="1" smtClean="0"/>
              <a:t>anti-fraud</a:t>
            </a:r>
            <a:r>
              <a:rPr lang="sl-SI" altLang="sl-SI" sz="1400" dirty="0" smtClean="0"/>
              <a:t>, </a:t>
            </a:r>
            <a:r>
              <a:rPr lang="sl-SI" altLang="sl-SI" sz="1400" dirty="0" err="1" smtClean="0"/>
              <a:t>signed</a:t>
            </a:r>
            <a:r>
              <a:rPr lang="sl-SI" altLang="sl-SI" sz="1400" dirty="0" smtClean="0"/>
              <a:t> </a:t>
            </a:r>
            <a:r>
              <a:rPr lang="sl-SI" altLang="sl-SI" sz="1400" dirty="0" err="1" smtClean="0"/>
              <a:t>by</a:t>
            </a:r>
            <a:r>
              <a:rPr lang="sl-SI" altLang="sl-SI" sz="1400" dirty="0" smtClean="0"/>
              <a:t> </a:t>
            </a:r>
            <a:r>
              <a:rPr lang="sl-SI" altLang="sl-SI" sz="1400" dirty="0" err="1" smtClean="0"/>
              <a:t>the</a:t>
            </a:r>
            <a:r>
              <a:rPr lang="sl-SI" altLang="sl-SI" sz="1400" dirty="0" smtClean="0"/>
              <a:t> </a:t>
            </a:r>
            <a:r>
              <a:rPr lang="sl-SI" altLang="sl-SI" sz="1400" dirty="0" err="1" smtClean="0"/>
              <a:t>head</a:t>
            </a:r>
            <a:r>
              <a:rPr lang="sl-SI" altLang="sl-SI" sz="1400" dirty="0" smtClean="0"/>
              <a:t> </a:t>
            </a:r>
            <a:r>
              <a:rPr lang="sl-SI" altLang="sl-SI" sz="1400" dirty="0" err="1" smtClean="0"/>
              <a:t>of</a:t>
            </a:r>
            <a:r>
              <a:rPr lang="sl-SI" altLang="sl-SI" sz="1400" dirty="0" smtClean="0"/>
              <a:t> </a:t>
            </a:r>
            <a:r>
              <a:rPr lang="sl-SI" altLang="sl-SI" sz="1400" dirty="0" err="1" smtClean="0"/>
              <a:t>the</a:t>
            </a:r>
            <a:r>
              <a:rPr lang="sl-SI" altLang="sl-SI" sz="1400" dirty="0" smtClean="0"/>
              <a:t> </a:t>
            </a:r>
            <a:r>
              <a:rPr lang="sl-SI" altLang="sl-SI" sz="1400" dirty="0" err="1" smtClean="0"/>
              <a:t>Cross-Border</a:t>
            </a:r>
            <a:r>
              <a:rPr lang="sl-SI" altLang="sl-SI" sz="1400" dirty="0" smtClean="0"/>
              <a:t> Management </a:t>
            </a:r>
            <a:r>
              <a:rPr lang="sl-SI" altLang="sl-SI" sz="1400" dirty="0" err="1" smtClean="0"/>
              <a:t>Division</a:t>
            </a:r>
            <a:r>
              <a:rPr lang="sl-SI" altLang="sl-SI" sz="1400" dirty="0" smtClean="0"/>
              <a:t> </a:t>
            </a:r>
            <a:r>
              <a:rPr lang="sl-SI" altLang="sl-SI" sz="1400" dirty="0" err="1" smtClean="0"/>
              <a:t>and</a:t>
            </a:r>
            <a:r>
              <a:rPr lang="sl-SI" altLang="sl-SI" sz="1400" dirty="0" smtClean="0"/>
              <a:t> </a:t>
            </a:r>
            <a:r>
              <a:rPr lang="sl-SI" altLang="sl-SI" sz="1400" dirty="0" err="1" smtClean="0"/>
              <a:t>the</a:t>
            </a:r>
            <a:r>
              <a:rPr lang="sl-SI" altLang="sl-SI" sz="1400" dirty="0" smtClean="0"/>
              <a:t> </a:t>
            </a:r>
            <a:r>
              <a:rPr lang="sl-SI" altLang="sl-SI" sz="1400" dirty="0" err="1" smtClean="0"/>
              <a:t>director</a:t>
            </a:r>
            <a:r>
              <a:rPr lang="sl-SI" altLang="sl-SI" sz="1400" dirty="0" smtClean="0"/>
              <a:t> </a:t>
            </a:r>
            <a:r>
              <a:rPr lang="sl-SI" altLang="sl-SI" sz="1400" dirty="0" err="1" smtClean="0"/>
              <a:t>of</a:t>
            </a:r>
            <a:r>
              <a:rPr lang="sl-SI" altLang="sl-SI" sz="1400" dirty="0" smtClean="0"/>
              <a:t> </a:t>
            </a:r>
            <a:r>
              <a:rPr lang="sl-SI" altLang="sl-SI" sz="1400" dirty="0" err="1" smtClean="0"/>
              <a:t>the</a:t>
            </a:r>
            <a:r>
              <a:rPr lang="sl-SI" altLang="sl-SI" sz="1400" dirty="0" smtClean="0"/>
              <a:t> ETC </a:t>
            </a:r>
            <a:r>
              <a:rPr lang="sl-SI" altLang="sl-SI" sz="1400" dirty="0" err="1" smtClean="0"/>
              <a:t>and</a:t>
            </a:r>
            <a:r>
              <a:rPr lang="sl-SI" altLang="sl-SI" sz="1400" dirty="0" smtClean="0"/>
              <a:t> </a:t>
            </a:r>
            <a:r>
              <a:rPr lang="sl-SI" altLang="sl-SI" sz="1400" dirty="0" err="1" smtClean="0"/>
              <a:t>Financial</a:t>
            </a:r>
            <a:r>
              <a:rPr lang="sl-SI" altLang="sl-SI" sz="1400" dirty="0" smtClean="0"/>
              <a:t> </a:t>
            </a:r>
            <a:r>
              <a:rPr lang="sl-SI" altLang="sl-SI" sz="1400" dirty="0" err="1" smtClean="0"/>
              <a:t>Mechanism</a:t>
            </a:r>
            <a:r>
              <a:rPr lang="sl-SI" altLang="sl-SI" sz="1400" dirty="0" smtClean="0"/>
              <a:t> Office </a:t>
            </a:r>
            <a:r>
              <a:rPr lang="sl-SI" altLang="sl-SI" sz="1400" dirty="0" err="1" smtClean="0"/>
              <a:t>within</a:t>
            </a:r>
            <a:r>
              <a:rPr lang="sl-SI" altLang="sl-SI" sz="1400" dirty="0" smtClean="0"/>
              <a:t> </a:t>
            </a:r>
            <a:r>
              <a:rPr lang="sl-SI" altLang="sl-SI" sz="1400" dirty="0" err="1" smtClean="0"/>
              <a:t>the</a:t>
            </a:r>
            <a:r>
              <a:rPr lang="sl-SI" altLang="sl-SI" sz="1400" dirty="0" smtClean="0"/>
              <a:t> GODC.</a:t>
            </a:r>
            <a:endParaRPr lang="en-GB" altLang="sl-SI" sz="1400" dirty="0"/>
          </a:p>
        </p:txBody>
      </p:sp>
    </p:spTree>
    <p:extLst>
      <p:ext uri="{BB962C8B-B14F-4D97-AF65-F5344CB8AC3E}">
        <p14:creationId xmlns:p14="http://schemas.microsoft.com/office/powerpoint/2010/main" val="17613556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altLang="sl-SI" dirty="0" err="1">
                <a:latin typeface="Open Sans" panose="020B0606030504020204" pitchFamily="34" charset="0"/>
              </a:rPr>
              <a:t>Irregularity</a:t>
            </a:r>
            <a:r>
              <a:rPr lang="sl-SI" altLang="sl-SI" dirty="0">
                <a:latin typeface="Open Sans" panose="020B0606030504020204" pitchFamily="34" charset="0"/>
              </a:rPr>
              <a:t> </a:t>
            </a:r>
            <a:r>
              <a:rPr lang="sl-SI" altLang="sl-SI" dirty="0" err="1">
                <a:latin typeface="Open Sans" panose="020B0606030504020204" pitchFamily="34" charset="0"/>
              </a:rPr>
              <a:t>Officer</a:t>
            </a:r>
            <a:r>
              <a:rPr lang="sl-SI" altLang="sl-SI" dirty="0">
                <a:latin typeface="Open Sans" panose="020B0606030504020204" pitchFamily="34" charset="0"/>
              </a:rPr>
              <a:t> </a:t>
            </a:r>
            <a:r>
              <a:rPr lang="sl-SI" altLang="sl-SI" dirty="0" err="1">
                <a:latin typeface="Open Sans" panose="020B0606030504020204" pitchFamily="34" charset="0"/>
              </a:rPr>
              <a:t>responsibilities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4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Inhaltsplatzhalter 5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Označba mesta vsebine 2"/>
          <p:cNvSpPr txBox="1">
            <a:spLocks/>
          </p:cNvSpPr>
          <p:nvPr/>
        </p:nvSpPr>
        <p:spPr>
          <a:xfrm>
            <a:off x="457200" y="1723545"/>
            <a:ext cx="8229600" cy="29707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6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2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sz="1600" dirty="0"/>
              <a:t>Keeping an overview and a register of all irregularities on the programme (via </a:t>
            </a:r>
            <a:r>
              <a:rPr lang="en-GB" sz="1600" dirty="0" err="1"/>
              <a:t>eMS</a:t>
            </a:r>
            <a:r>
              <a:rPr lang="en-GB" sz="1600" dirty="0"/>
              <a:t>) and reporting them to the EC (when above threshold)</a:t>
            </a:r>
          </a:p>
          <a:p>
            <a:pPr>
              <a:defRPr/>
            </a:pPr>
            <a:r>
              <a:rPr lang="en-GB" sz="1600" dirty="0"/>
              <a:t>Anti-fraud measures, including </a:t>
            </a:r>
            <a:r>
              <a:rPr lang="en-US" sz="1600" dirty="0"/>
              <a:t>preparation and monitoring of the implementation of the action plan</a:t>
            </a:r>
            <a:r>
              <a:rPr lang="sl-SI" sz="1600" dirty="0"/>
              <a:t> </a:t>
            </a:r>
            <a:r>
              <a:rPr lang="en-US" sz="1600" dirty="0"/>
              <a:t>for the prevention of fraud</a:t>
            </a:r>
            <a:r>
              <a:rPr lang="sl-SI" sz="1600" dirty="0"/>
              <a:t>, </a:t>
            </a:r>
            <a:r>
              <a:rPr lang="en-GB" sz="1600" dirty="0"/>
              <a:t>receiving and</a:t>
            </a:r>
            <a:r>
              <a:rPr lang="sl-SI" sz="1600" dirty="0"/>
              <a:t> </a:t>
            </a:r>
            <a:r>
              <a:rPr lang="sl-SI" sz="1600" dirty="0" err="1"/>
              <a:t>processing</a:t>
            </a:r>
            <a:r>
              <a:rPr lang="sl-SI" sz="1600" dirty="0"/>
              <a:t> </a:t>
            </a:r>
            <a:r>
              <a:rPr lang="sl-SI" sz="1600" dirty="0" err="1"/>
              <a:t>of</a:t>
            </a:r>
            <a:r>
              <a:rPr lang="sl-SI" sz="1600" dirty="0"/>
              <a:t> </a:t>
            </a:r>
            <a:r>
              <a:rPr lang="sl-SI" sz="1600" dirty="0" err="1"/>
              <a:t>suspected</a:t>
            </a:r>
            <a:r>
              <a:rPr lang="sl-SI" sz="1600" dirty="0"/>
              <a:t> </a:t>
            </a:r>
            <a:r>
              <a:rPr lang="sl-SI" sz="1600" dirty="0" err="1"/>
              <a:t>fraud</a:t>
            </a:r>
            <a:r>
              <a:rPr lang="sl-SI" sz="1600" dirty="0"/>
              <a:t> </a:t>
            </a:r>
            <a:r>
              <a:rPr lang="sl-SI" sz="1600" dirty="0" err="1"/>
              <a:t>reports</a:t>
            </a:r>
            <a:r>
              <a:rPr lang="sl-SI" sz="1600" dirty="0"/>
              <a:t>, </a:t>
            </a:r>
            <a:r>
              <a:rPr lang="sl-SI" sz="1600" dirty="0" err="1"/>
              <a:t>learning</a:t>
            </a:r>
            <a:r>
              <a:rPr lang="sl-SI" sz="1600" dirty="0"/>
              <a:t> </a:t>
            </a:r>
            <a:r>
              <a:rPr lang="sl-SI" sz="1600" dirty="0" err="1"/>
              <a:t>about</a:t>
            </a:r>
            <a:r>
              <a:rPr lang="sl-SI" sz="1600" dirty="0"/>
              <a:t> </a:t>
            </a:r>
            <a:r>
              <a:rPr lang="sl-SI" sz="1600" dirty="0" err="1"/>
              <a:t>fraud</a:t>
            </a:r>
            <a:r>
              <a:rPr lang="sl-SI" sz="1600" dirty="0"/>
              <a:t> </a:t>
            </a:r>
            <a:r>
              <a:rPr lang="sl-SI" sz="1600" dirty="0" err="1"/>
              <a:t>and</a:t>
            </a:r>
            <a:r>
              <a:rPr lang="sl-SI" sz="1600" dirty="0"/>
              <a:t> </a:t>
            </a:r>
            <a:r>
              <a:rPr lang="sl-SI" sz="1600" dirty="0" err="1"/>
              <a:t>corruption</a:t>
            </a:r>
            <a:r>
              <a:rPr lang="sl-SI" sz="1600" dirty="0"/>
              <a:t> </a:t>
            </a:r>
            <a:r>
              <a:rPr lang="sl-SI" sz="1600" dirty="0" err="1"/>
              <a:t>threats</a:t>
            </a:r>
            <a:r>
              <a:rPr lang="sl-SI" sz="1600" dirty="0"/>
              <a:t> </a:t>
            </a:r>
            <a:r>
              <a:rPr lang="sl-SI" sz="1600" dirty="0" err="1"/>
              <a:t>and</a:t>
            </a:r>
            <a:r>
              <a:rPr lang="sl-SI" sz="1600" dirty="0"/>
              <a:t> </a:t>
            </a:r>
            <a:r>
              <a:rPr lang="sl-SI" sz="1600" dirty="0" err="1"/>
              <a:t>educating</a:t>
            </a:r>
            <a:r>
              <a:rPr lang="sl-SI" sz="1600" dirty="0"/>
              <a:t> </a:t>
            </a:r>
            <a:r>
              <a:rPr lang="sl-SI" sz="1600" dirty="0" err="1"/>
              <a:t>all</a:t>
            </a:r>
            <a:r>
              <a:rPr lang="sl-SI" sz="1600" dirty="0"/>
              <a:t> </a:t>
            </a:r>
            <a:r>
              <a:rPr lang="sl-SI" sz="1600" dirty="0" err="1"/>
              <a:t>programme</a:t>
            </a:r>
            <a:r>
              <a:rPr lang="sl-SI" sz="1600" dirty="0"/>
              <a:t> </a:t>
            </a:r>
            <a:r>
              <a:rPr lang="sl-SI" sz="1600" dirty="0" err="1"/>
              <a:t>bodies</a:t>
            </a:r>
            <a:r>
              <a:rPr lang="sl-SI" sz="1600" dirty="0"/>
              <a:t>, </a:t>
            </a:r>
            <a:r>
              <a:rPr lang="sl-SI" sz="1600" dirty="0" err="1"/>
              <a:t>raising</a:t>
            </a:r>
            <a:r>
              <a:rPr lang="sl-SI" sz="1600" dirty="0"/>
              <a:t> </a:t>
            </a:r>
            <a:r>
              <a:rPr lang="sl-SI" sz="1600" dirty="0" err="1"/>
              <a:t>awareness</a:t>
            </a:r>
            <a:r>
              <a:rPr lang="sl-SI" sz="1600" dirty="0"/>
              <a:t> </a:t>
            </a:r>
            <a:r>
              <a:rPr lang="sl-SI" sz="1600" dirty="0" err="1"/>
              <a:t>of</a:t>
            </a:r>
            <a:r>
              <a:rPr lang="sl-SI" sz="1600" dirty="0"/>
              <a:t> </a:t>
            </a:r>
            <a:r>
              <a:rPr lang="sl-SI" sz="1600" dirty="0" err="1"/>
              <a:t>the</a:t>
            </a:r>
            <a:r>
              <a:rPr lang="sl-SI" sz="1600" dirty="0"/>
              <a:t> </a:t>
            </a:r>
            <a:r>
              <a:rPr lang="sl-SI" sz="1600" dirty="0" err="1"/>
              <a:t>zero</a:t>
            </a:r>
            <a:r>
              <a:rPr lang="sl-SI" sz="1600" dirty="0"/>
              <a:t>-tolerance </a:t>
            </a:r>
            <a:r>
              <a:rPr lang="sl-SI" sz="1600" dirty="0" err="1"/>
              <a:t>policy</a:t>
            </a:r>
            <a:r>
              <a:rPr lang="sl-SI" sz="1600" dirty="0"/>
              <a:t> </a:t>
            </a:r>
            <a:r>
              <a:rPr lang="sl-SI" sz="1600" dirty="0" err="1"/>
              <a:t>etc</a:t>
            </a:r>
            <a:r>
              <a:rPr lang="sl-SI" sz="1600" dirty="0"/>
              <a:t>.</a:t>
            </a:r>
          </a:p>
          <a:p>
            <a:pPr>
              <a:defRPr/>
            </a:pPr>
            <a:r>
              <a:rPr lang="en-US" sz="1600" dirty="0"/>
              <a:t>analysis of risk factors for fraud (</a:t>
            </a:r>
            <a:r>
              <a:rPr lang="sl-SI" sz="1600" dirty="0" err="1"/>
              <a:t>also</a:t>
            </a:r>
            <a:r>
              <a:rPr lang="sl-SI" sz="1600" dirty="0"/>
              <a:t> </a:t>
            </a:r>
            <a:r>
              <a:rPr lang="sl-SI" sz="1600" dirty="0" err="1"/>
              <a:t>by</a:t>
            </a:r>
            <a:r>
              <a:rPr lang="sl-SI" sz="1600" dirty="0"/>
              <a:t> </a:t>
            </a:r>
            <a:r>
              <a:rPr lang="sl-SI" sz="1600" dirty="0" err="1"/>
              <a:t>using</a:t>
            </a:r>
            <a:r>
              <a:rPr lang="sl-SI" sz="1600" dirty="0"/>
              <a:t> </a:t>
            </a:r>
            <a:r>
              <a:rPr lang="sl-SI" sz="1600" dirty="0" err="1"/>
              <a:t>and</a:t>
            </a:r>
            <a:r>
              <a:rPr lang="sl-SI" sz="1600" dirty="0"/>
              <a:t> </a:t>
            </a:r>
            <a:r>
              <a:rPr lang="sl-SI" sz="1600" dirty="0" err="1"/>
              <a:t>updating</a:t>
            </a:r>
            <a:r>
              <a:rPr lang="sl-SI" sz="1600" dirty="0"/>
              <a:t> </a:t>
            </a:r>
            <a:r>
              <a:rPr lang="sl-SI" sz="1600" dirty="0" err="1"/>
              <a:t>the</a:t>
            </a:r>
            <a:r>
              <a:rPr lang="sl-SI" sz="1600" dirty="0"/>
              <a:t> data in </a:t>
            </a:r>
            <a:r>
              <a:rPr lang="en-US" sz="1600" dirty="0"/>
              <a:t> Arachne</a:t>
            </a:r>
            <a:r>
              <a:rPr lang="sl-SI" sz="1600" dirty="0"/>
              <a:t> </a:t>
            </a:r>
            <a:r>
              <a:rPr lang="sl-SI" sz="1600" dirty="0" err="1"/>
              <a:t>risk</a:t>
            </a:r>
            <a:r>
              <a:rPr lang="sl-SI" sz="1600" dirty="0"/>
              <a:t> </a:t>
            </a:r>
            <a:r>
              <a:rPr lang="sl-SI" sz="1600" dirty="0" err="1"/>
              <a:t>scoring</a:t>
            </a:r>
            <a:r>
              <a:rPr lang="sl-SI" sz="1600" dirty="0"/>
              <a:t> </a:t>
            </a:r>
            <a:r>
              <a:rPr lang="sl-SI" sz="1600" dirty="0" err="1"/>
              <a:t>tool</a:t>
            </a:r>
            <a:r>
              <a:rPr lang="en-US" sz="1600" dirty="0"/>
              <a:t>)</a:t>
            </a:r>
            <a:endParaRPr lang="sl-SI" sz="1600" dirty="0"/>
          </a:p>
        </p:txBody>
      </p:sp>
    </p:spTree>
    <p:extLst>
      <p:ext uri="{BB962C8B-B14F-4D97-AF65-F5344CB8AC3E}">
        <p14:creationId xmlns:p14="http://schemas.microsoft.com/office/powerpoint/2010/main" val="28319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altLang="sl-SI" dirty="0" err="1">
                <a:latin typeface="Open Sans" panose="020B0606030504020204" pitchFamily="34" charset="0"/>
              </a:rPr>
              <a:t>Irregularity</a:t>
            </a:r>
            <a:r>
              <a:rPr lang="sl-SI" altLang="sl-SI" dirty="0">
                <a:latin typeface="Open Sans" panose="020B0606030504020204" pitchFamily="34" charset="0"/>
              </a:rPr>
              <a:t> </a:t>
            </a:r>
            <a:r>
              <a:rPr lang="sl-SI" altLang="sl-SI" dirty="0" err="1">
                <a:latin typeface="Open Sans" panose="020B0606030504020204" pitchFamily="34" charset="0"/>
              </a:rPr>
              <a:t>Officer</a:t>
            </a:r>
            <a:r>
              <a:rPr lang="sl-SI" altLang="sl-SI" dirty="0">
                <a:latin typeface="Open Sans" panose="020B0606030504020204" pitchFamily="34" charset="0"/>
              </a:rPr>
              <a:t> </a:t>
            </a:r>
            <a:r>
              <a:rPr lang="sl-SI" altLang="sl-SI" dirty="0" err="1">
                <a:latin typeface="Open Sans" panose="020B0606030504020204" pitchFamily="34" charset="0"/>
              </a:rPr>
              <a:t>responsibilities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5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Inhaltsplatzhalter 5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Označba mesta vsebine 2"/>
          <p:cNvSpPr txBox="1">
            <a:spLocks/>
          </p:cNvSpPr>
          <p:nvPr/>
        </p:nvSpPr>
        <p:spPr>
          <a:xfrm>
            <a:off x="457200" y="1723545"/>
            <a:ext cx="8229600" cy="29707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6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2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l-SI" altLang="sl-SI" sz="1600" dirty="0" err="1">
                <a:latin typeface="Open Sans" panose="020B0606030504020204" pitchFamily="34" charset="0"/>
              </a:rPr>
              <a:t>Financial</a:t>
            </a:r>
            <a:r>
              <a:rPr lang="sl-SI" altLang="sl-SI" sz="1600" dirty="0">
                <a:latin typeface="Open Sans" panose="020B0606030504020204" pitchFamily="34" charset="0"/>
              </a:rPr>
              <a:t> </a:t>
            </a:r>
            <a:r>
              <a:rPr lang="sl-SI" altLang="sl-SI" sz="1600" dirty="0" err="1">
                <a:latin typeface="Open Sans" panose="020B0606030504020204" pitchFamily="34" charset="0"/>
              </a:rPr>
              <a:t>Correction</a:t>
            </a:r>
            <a:r>
              <a:rPr lang="sl-SI" altLang="sl-SI" sz="1600" dirty="0">
                <a:latin typeface="Open Sans" panose="020B0606030504020204" pitchFamily="34" charset="0"/>
              </a:rPr>
              <a:t> in </a:t>
            </a:r>
            <a:r>
              <a:rPr lang="sl-SI" altLang="sl-SI" sz="1600" dirty="0" err="1">
                <a:latin typeface="Open Sans" panose="020B0606030504020204" pitchFamily="34" charset="0"/>
              </a:rPr>
              <a:t>the</a:t>
            </a:r>
            <a:r>
              <a:rPr lang="sl-SI" altLang="sl-SI" sz="1600" dirty="0">
                <a:latin typeface="Open Sans" panose="020B0606030504020204" pitchFamily="34" charset="0"/>
              </a:rPr>
              <a:t> </a:t>
            </a:r>
            <a:r>
              <a:rPr lang="sl-SI" altLang="sl-SI" sz="1600" dirty="0" err="1">
                <a:latin typeface="Open Sans" panose="020B0606030504020204" pitchFamily="34" charset="0"/>
              </a:rPr>
              <a:t>eMS</a:t>
            </a:r>
            <a:r>
              <a:rPr lang="sl-SI" altLang="sl-SI" sz="1600" dirty="0">
                <a:latin typeface="Open Sans" panose="020B0606030504020204" pitchFamily="34" charset="0"/>
              </a:rPr>
              <a:t> - </a:t>
            </a:r>
            <a:r>
              <a:rPr lang="sl-SI" altLang="sl-SI" sz="1600" dirty="0" err="1">
                <a:latin typeface="Open Sans" panose="020B0606030504020204" pitchFamily="34" charset="0"/>
              </a:rPr>
              <a:t>adding</a:t>
            </a:r>
            <a:r>
              <a:rPr lang="sl-SI" altLang="sl-SI" sz="1600" dirty="0">
                <a:latin typeface="Open Sans" panose="020B0606030504020204" pitchFamily="34" charset="0"/>
              </a:rPr>
              <a:t> </a:t>
            </a:r>
            <a:r>
              <a:rPr lang="sl-SI" altLang="sl-SI" sz="1600" dirty="0" err="1">
                <a:latin typeface="Open Sans" panose="020B0606030504020204" pitchFamily="34" charset="0"/>
              </a:rPr>
              <a:t>the</a:t>
            </a:r>
            <a:r>
              <a:rPr lang="sl-SI" altLang="sl-SI" sz="1600" dirty="0">
                <a:latin typeface="Open Sans" panose="020B0606030504020204" pitchFamily="34" charset="0"/>
              </a:rPr>
              <a:t> </a:t>
            </a:r>
            <a:r>
              <a:rPr lang="sl-SI" altLang="sl-SI" sz="1600" i="1" dirty="0" err="1">
                <a:latin typeface="Open Sans" panose="020B0606030504020204" pitchFamily="34" charset="0"/>
              </a:rPr>
              <a:t>Findings</a:t>
            </a:r>
            <a:r>
              <a:rPr lang="sl-SI" altLang="sl-SI" sz="1600" i="1" dirty="0">
                <a:latin typeface="Open Sans" panose="020B0606030504020204" pitchFamily="34" charset="0"/>
              </a:rPr>
              <a:t>, </a:t>
            </a:r>
            <a:r>
              <a:rPr lang="sl-SI" altLang="sl-SI" sz="1600" dirty="0" err="1">
                <a:latin typeface="Open Sans" panose="020B0606030504020204" pitchFamily="34" charset="0"/>
              </a:rPr>
              <a:t>found</a:t>
            </a:r>
            <a:r>
              <a:rPr lang="sl-SI" altLang="sl-SI" sz="1600" dirty="0">
                <a:latin typeface="Open Sans" panose="020B0606030504020204" pitchFamily="34" charset="0"/>
              </a:rPr>
              <a:t> </a:t>
            </a:r>
            <a:r>
              <a:rPr lang="sl-SI" altLang="sl-SI" sz="1600" dirty="0" err="1">
                <a:latin typeface="Open Sans" panose="020B0606030504020204" pitchFamily="34" charset="0"/>
              </a:rPr>
              <a:t>by</a:t>
            </a:r>
            <a:r>
              <a:rPr lang="sl-SI" altLang="sl-SI" sz="1600" dirty="0">
                <a:latin typeface="Open Sans" panose="020B0606030504020204" pitchFamily="34" charset="0"/>
              </a:rPr>
              <a:t> </a:t>
            </a:r>
            <a:r>
              <a:rPr lang="sl-SI" altLang="sl-SI" sz="1600" dirty="0" err="1">
                <a:latin typeface="Open Sans" panose="020B0606030504020204" pitchFamily="34" charset="0"/>
              </a:rPr>
              <a:t>the</a:t>
            </a:r>
            <a:r>
              <a:rPr lang="sl-SI" altLang="sl-SI" sz="1600" dirty="0">
                <a:latin typeface="Open Sans" panose="020B0606030504020204" pitchFamily="34" charset="0"/>
              </a:rPr>
              <a:t> </a:t>
            </a:r>
            <a:r>
              <a:rPr lang="sl-SI" altLang="sl-SI" sz="1600" dirty="0" err="1">
                <a:latin typeface="Open Sans" panose="020B0606030504020204" pitchFamily="34" charset="0"/>
              </a:rPr>
              <a:t>controls</a:t>
            </a:r>
            <a:r>
              <a:rPr lang="sl-SI" altLang="sl-SI" sz="1600" dirty="0">
                <a:latin typeface="Open Sans" panose="020B0606030504020204" pitchFamily="34" charset="0"/>
              </a:rPr>
              <a:t> </a:t>
            </a:r>
            <a:r>
              <a:rPr lang="sl-SI" altLang="sl-SI" sz="1600" dirty="0" err="1">
                <a:latin typeface="Open Sans" panose="020B0606030504020204" pitchFamily="34" charset="0"/>
              </a:rPr>
              <a:t>of</a:t>
            </a:r>
            <a:r>
              <a:rPr lang="sl-SI" altLang="sl-SI" sz="1600" dirty="0">
                <a:latin typeface="Open Sans" panose="020B0606030504020204" pitchFamily="34" charset="0"/>
              </a:rPr>
              <a:t> </a:t>
            </a:r>
            <a:r>
              <a:rPr lang="sl-SI" altLang="sl-SI" sz="1600" dirty="0" err="1">
                <a:latin typeface="Open Sans" panose="020B0606030504020204" pitchFamily="34" charset="0"/>
              </a:rPr>
              <a:t>the</a:t>
            </a:r>
            <a:r>
              <a:rPr lang="sl-SI" altLang="sl-SI" sz="1600" dirty="0">
                <a:latin typeface="Open Sans" panose="020B0606030504020204" pitchFamily="34" charset="0"/>
              </a:rPr>
              <a:t> </a:t>
            </a:r>
            <a:r>
              <a:rPr lang="sl-SI" altLang="sl-SI" sz="1600" dirty="0" err="1">
                <a:latin typeface="Open Sans" panose="020B0606030504020204" pitchFamily="34" charset="0"/>
              </a:rPr>
              <a:t>programme</a:t>
            </a:r>
            <a:r>
              <a:rPr lang="sl-SI" altLang="sl-SI" sz="1600" dirty="0">
                <a:latin typeface="Open Sans" panose="020B0606030504020204" pitchFamily="34" charset="0"/>
              </a:rPr>
              <a:t> </a:t>
            </a:r>
            <a:r>
              <a:rPr lang="sl-SI" altLang="sl-SI" sz="1600" dirty="0" err="1">
                <a:latin typeface="Open Sans" panose="020B0606030504020204" pitchFamily="34" charset="0"/>
              </a:rPr>
              <a:t>bodies</a:t>
            </a:r>
            <a:r>
              <a:rPr lang="sl-SI" altLang="sl-SI" sz="1600" dirty="0">
                <a:latin typeface="Open Sans" panose="020B0606030504020204" pitchFamily="34" charset="0"/>
              </a:rPr>
              <a:t> (</a:t>
            </a:r>
            <a:r>
              <a:rPr lang="sl-SI" altLang="sl-SI" sz="1600" dirty="0" err="1">
                <a:latin typeface="Open Sans" panose="020B0606030504020204" pitchFamily="34" charset="0"/>
              </a:rPr>
              <a:t>and</a:t>
            </a:r>
            <a:r>
              <a:rPr lang="sl-SI" altLang="sl-SI" sz="1600" dirty="0">
                <a:latin typeface="Open Sans" panose="020B0606030504020204" pitchFamily="34" charset="0"/>
              </a:rPr>
              <a:t> </a:t>
            </a:r>
            <a:r>
              <a:rPr lang="sl-SI" altLang="sl-SI" sz="1600" dirty="0" err="1">
                <a:latin typeface="Open Sans" panose="020B0606030504020204" pitchFamily="34" charset="0"/>
              </a:rPr>
              <a:t>working</a:t>
            </a:r>
            <a:r>
              <a:rPr lang="sl-SI" altLang="sl-SI" sz="1600" dirty="0">
                <a:latin typeface="Open Sans" panose="020B0606030504020204" pitchFamily="34" charset="0"/>
              </a:rPr>
              <a:t> </a:t>
            </a:r>
            <a:r>
              <a:rPr lang="sl-SI" altLang="sl-SI" sz="1600" dirty="0" err="1">
                <a:latin typeface="Open Sans" panose="020B0606030504020204" pitchFamily="34" charset="0"/>
              </a:rPr>
              <a:t>with</a:t>
            </a:r>
            <a:r>
              <a:rPr lang="sl-SI" altLang="sl-SI" sz="1600" dirty="0">
                <a:latin typeface="Open Sans" panose="020B0606030504020204" pitchFamily="34" charset="0"/>
              </a:rPr>
              <a:t> </a:t>
            </a:r>
            <a:r>
              <a:rPr lang="sl-SI" altLang="sl-SI" sz="1600" dirty="0" err="1">
                <a:latin typeface="Open Sans" panose="020B0606030504020204" pitchFamily="34" charset="0"/>
              </a:rPr>
              <a:t>the</a:t>
            </a:r>
            <a:r>
              <a:rPr lang="sl-SI" altLang="sl-SI" sz="1600" dirty="0">
                <a:latin typeface="Open Sans" panose="020B0606030504020204" pitchFamily="34" charset="0"/>
              </a:rPr>
              <a:t> JS, </a:t>
            </a:r>
            <a:r>
              <a:rPr lang="sl-SI" altLang="sl-SI" sz="1600" dirty="0" err="1">
                <a:latin typeface="Open Sans" panose="020B0606030504020204" pitchFamily="34" charset="0"/>
              </a:rPr>
              <a:t>FLCs</a:t>
            </a:r>
            <a:r>
              <a:rPr lang="sl-SI" altLang="sl-SI" sz="1600" dirty="0">
                <a:latin typeface="Open Sans" panose="020B0606030504020204" pitchFamily="34" charset="0"/>
              </a:rPr>
              <a:t>, AA </a:t>
            </a:r>
            <a:r>
              <a:rPr lang="sl-SI" altLang="sl-SI" sz="1600" dirty="0" err="1">
                <a:latin typeface="Open Sans" panose="020B0606030504020204" pitchFamily="34" charset="0"/>
              </a:rPr>
              <a:t>and</a:t>
            </a:r>
            <a:r>
              <a:rPr lang="sl-SI" altLang="sl-SI" sz="1600" dirty="0">
                <a:latin typeface="Open Sans" panose="020B0606030504020204" pitchFamily="34" charset="0"/>
              </a:rPr>
              <a:t> CA on </a:t>
            </a:r>
            <a:r>
              <a:rPr lang="sl-SI" altLang="sl-SI" sz="1600" dirty="0" err="1">
                <a:latin typeface="Open Sans" panose="020B0606030504020204" pitchFamily="34" charset="0"/>
              </a:rPr>
              <a:t>the</a:t>
            </a:r>
            <a:r>
              <a:rPr lang="sl-SI" altLang="sl-SI" sz="1600" dirty="0">
                <a:latin typeface="Open Sans" panose="020B0606030504020204" pitchFamily="34" charset="0"/>
              </a:rPr>
              <a:t> </a:t>
            </a:r>
            <a:r>
              <a:rPr lang="sl-SI" altLang="sl-SI" sz="1600" dirty="0" err="1">
                <a:latin typeface="Open Sans" panose="020B0606030504020204" pitchFamily="34" charset="0"/>
              </a:rPr>
              <a:t>process</a:t>
            </a:r>
            <a:r>
              <a:rPr lang="sl-SI" altLang="sl-SI" sz="1600" dirty="0">
                <a:latin typeface="Open Sans" panose="020B0606030504020204" pitchFamily="34" charset="0"/>
              </a:rPr>
              <a:t> </a:t>
            </a:r>
            <a:r>
              <a:rPr lang="sl-SI" altLang="sl-SI" sz="1600" dirty="0" err="1">
                <a:latin typeface="Open Sans" panose="020B0606030504020204" pitchFamily="34" charset="0"/>
              </a:rPr>
              <a:t>of</a:t>
            </a:r>
            <a:r>
              <a:rPr lang="sl-SI" altLang="sl-SI" sz="1600" dirty="0">
                <a:latin typeface="Open Sans" panose="020B0606030504020204" pitchFamily="34" charset="0"/>
              </a:rPr>
              <a:t> </a:t>
            </a:r>
            <a:r>
              <a:rPr lang="sl-SI" altLang="sl-SI" sz="1600" dirty="0" err="1">
                <a:latin typeface="Open Sans" panose="020B0606030504020204" pitchFamily="34" charset="0"/>
              </a:rPr>
              <a:t>correcting</a:t>
            </a:r>
            <a:r>
              <a:rPr lang="sl-SI" altLang="sl-SI" sz="1600" dirty="0">
                <a:latin typeface="Open Sans" panose="020B0606030504020204" pitchFamily="34" charset="0"/>
              </a:rPr>
              <a:t> </a:t>
            </a:r>
            <a:r>
              <a:rPr lang="sl-SI" altLang="sl-SI" sz="1600" dirty="0" err="1">
                <a:latin typeface="Open Sans" panose="020B0606030504020204" pitchFamily="34" charset="0"/>
              </a:rPr>
              <a:t>the</a:t>
            </a:r>
            <a:r>
              <a:rPr lang="sl-SI" altLang="sl-SI" sz="1600" dirty="0">
                <a:latin typeface="Open Sans" panose="020B0606030504020204" pitchFamily="34" charset="0"/>
              </a:rPr>
              <a:t> </a:t>
            </a:r>
            <a:r>
              <a:rPr lang="sl-SI" altLang="sl-SI" sz="1600" dirty="0" err="1">
                <a:latin typeface="Open Sans" panose="020B0606030504020204" pitchFamily="34" charset="0"/>
              </a:rPr>
              <a:t>errors</a:t>
            </a:r>
            <a:r>
              <a:rPr lang="sl-SI" altLang="sl-SI" sz="1600" dirty="0">
                <a:latin typeface="Open Sans" panose="020B0606030504020204" pitchFamily="34" charset="0"/>
              </a:rPr>
              <a:t>/</a:t>
            </a:r>
            <a:r>
              <a:rPr lang="sl-SI" altLang="sl-SI" sz="1600" dirty="0" err="1">
                <a:latin typeface="Open Sans" panose="020B0606030504020204" pitchFamily="34" charset="0"/>
              </a:rPr>
              <a:t>irregularities</a:t>
            </a:r>
            <a:r>
              <a:rPr lang="sl-SI" altLang="sl-SI" sz="1600" dirty="0">
                <a:latin typeface="Open Sans" panose="020B0606030504020204" pitchFamily="34" charset="0"/>
              </a:rPr>
              <a:t>)</a:t>
            </a:r>
          </a:p>
          <a:p>
            <a:r>
              <a:rPr lang="sl-SI" altLang="sl-SI" sz="1600" dirty="0" err="1">
                <a:latin typeface="Open Sans" panose="020B0606030504020204" pitchFamily="34" charset="0"/>
              </a:rPr>
              <a:t>Audit</a:t>
            </a:r>
            <a:r>
              <a:rPr lang="sl-SI" altLang="sl-SI" sz="1600" dirty="0">
                <a:latin typeface="Open Sans" panose="020B0606030504020204" pitchFamily="34" charset="0"/>
              </a:rPr>
              <a:t> </a:t>
            </a:r>
            <a:r>
              <a:rPr lang="sl-SI" altLang="sl-SI" sz="1600" dirty="0" err="1">
                <a:latin typeface="Open Sans" panose="020B0606030504020204" pitchFamily="34" charset="0"/>
              </a:rPr>
              <a:t>reports</a:t>
            </a:r>
            <a:r>
              <a:rPr lang="sl-SI" altLang="sl-SI" sz="1600" dirty="0">
                <a:latin typeface="Open Sans" panose="020B0606030504020204" pitchFamily="34" charset="0"/>
              </a:rPr>
              <a:t> – monitoring </a:t>
            </a:r>
            <a:r>
              <a:rPr lang="sl-SI" altLang="sl-SI" sz="1600" dirty="0" err="1">
                <a:latin typeface="Open Sans" panose="020B0606030504020204" pitchFamily="34" charset="0"/>
              </a:rPr>
              <a:t>the</a:t>
            </a:r>
            <a:r>
              <a:rPr lang="sl-SI" altLang="sl-SI" sz="1600" dirty="0">
                <a:latin typeface="Open Sans" panose="020B0606030504020204" pitchFamily="34" charset="0"/>
              </a:rPr>
              <a:t> </a:t>
            </a:r>
            <a:r>
              <a:rPr lang="sl-SI" altLang="sl-SI" sz="1600" dirty="0" err="1">
                <a:latin typeface="Open Sans" panose="020B0606030504020204" pitchFamily="34" charset="0"/>
              </a:rPr>
              <a:t>partial</a:t>
            </a:r>
            <a:r>
              <a:rPr lang="sl-SI" altLang="sl-SI" sz="1600" dirty="0">
                <a:latin typeface="Open Sans" panose="020B0606030504020204" pitchFamily="34" charset="0"/>
              </a:rPr>
              <a:t> </a:t>
            </a:r>
            <a:r>
              <a:rPr lang="sl-SI" altLang="sl-SI" sz="1600" dirty="0" err="1">
                <a:latin typeface="Open Sans" panose="020B0606030504020204" pitchFamily="34" charset="0"/>
              </a:rPr>
              <a:t>and</a:t>
            </a:r>
            <a:r>
              <a:rPr lang="sl-SI" altLang="sl-SI" sz="1600" dirty="0">
                <a:latin typeface="Open Sans" panose="020B0606030504020204" pitchFamily="34" charset="0"/>
              </a:rPr>
              <a:t> </a:t>
            </a:r>
            <a:r>
              <a:rPr lang="sl-SI" altLang="sl-SI" sz="1600" dirty="0" err="1">
                <a:latin typeface="Open Sans" panose="020B0606030504020204" pitchFamily="34" charset="0"/>
              </a:rPr>
              <a:t>final</a:t>
            </a:r>
            <a:r>
              <a:rPr lang="sl-SI" altLang="sl-SI" sz="1600" dirty="0">
                <a:latin typeface="Open Sans" panose="020B0606030504020204" pitchFamily="34" charset="0"/>
              </a:rPr>
              <a:t> </a:t>
            </a:r>
            <a:r>
              <a:rPr lang="sl-SI" altLang="sl-SI" sz="1600" dirty="0" err="1">
                <a:latin typeface="Open Sans" panose="020B0606030504020204" pitchFamily="34" charset="0"/>
              </a:rPr>
              <a:t>audit</a:t>
            </a:r>
            <a:r>
              <a:rPr lang="sl-SI" altLang="sl-SI" sz="1600" dirty="0">
                <a:latin typeface="Open Sans" panose="020B0606030504020204" pitchFamily="34" charset="0"/>
              </a:rPr>
              <a:t> </a:t>
            </a:r>
            <a:r>
              <a:rPr lang="sl-SI" altLang="sl-SI" sz="1600" dirty="0" err="1">
                <a:latin typeface="Open Sans" panose="020B0606030504020204" pitchFamily="34" charset="0"/>
              </a:rPr>
              <a:t>reports</a:t>
            </a:r>
            <a:r>
              <a:rPr lang="sl-SI" altLang="sl-SI" sz="1600" dirty="0">
                <a:latin typeface="Open Sans" panose="020B0606030504020204" pitchFamily="34" charset="0"/>
              </a:rPr>
              <a:t> put in </a:t>
            </a:r>
            <a:r>
              <a:rPr lang="sl-SI" altLang="sl-SI" sz="1600" dirty="0" err="1">
                <a:latin typeface="Open Sans" panose="020B0606030504020204" pitchFamily="34" charset="0"/>
              </a:rPr>
              <a:t>the</a:t>
            </a:r>
            <a:r>
              <a:rPr lang="sl-SI" altLang="sl-SI" sz="1600" dirty="0">
                <a:latin typeface="Open Sans" panose="020B0606030504020204" pitchFamily="34" charset="0"/>
              </a:rPr>
              <a:t> </a:t>
            </a:r>
            <a:r>
              <a:rPr lang="sl-SI" altLang="sl-SI" sz="1600" dirty="0" err="1">
                <a:latin typeface="Open Sans" panose="020B0606030504020204" pitchFamily="34" charset="0"/>
              </a:rPr>
              <a:t>eMS</a:t>
            </a:r>
            <a:r>
              <a:rPr lang="sl-SI" altLang="sl-SI" sz="1600" dirty="0">
                <a:latin typeface="Open Sans" panose="020B0606030504020204" pitchFamily="34" charset="0"/>
              </a:rPr>
              <a:t> </a:t>
            </a:r>
            <a:r>
              <a:rPr lang="sl-SI" altLang="sl-SI" sz="1600" dirty="0" err="1">
                <a:latin typeface="Open Sans" panose="020B0606030504020204" pitchFamily="34" charset="0"/>
              </a:rPr>
              <a:t>by</a:t>
            </a:r>
            <a:r>
              <a:rPr lang="sl-SI" altLang="sl-SI" sz="1600" dirty="0">
                <a:latin typeface="Open Sans" panose="020B0606030504020204" pitchFamily="34" charset="0"/>
              </a:rPr>
              <a:t> </a:t>
            </a:r>
            <a:r>
              <a:rPr lang="sl-SI" altLang="sl-SI" sz="1600" dirty="0" err="1">
                <a:latin typeface="Open Sans" panose="020B0606030504020204" pitchFamily="34" charset="0"/>
              </a:rPr>
              <a:t>the</a:t>
            </a:r>
            <a:r>
              <a:rPr lang="sl-SI" altLang="sl-SI" sz="1600" dirty="0">
                <a:latin typeface="Open Sans" panose="020B0606030504020204" pitchFamily="34" charset="0"/>
              </a:rPr>
              <a:t> AA, monitoring </a:t>
            </a:r>
            <a:r>
              <a:rPr lang="sl-SI" altLang="sl-SI" sz="1600" dirty="0" err="1">
                <a:latin typeface="Open Sans" panose="020B0606030504020204" pitchFamily="34" charset="0"/>
              </a:rPr>
              <a:t>the</a:t>
            </a:r>
            <a:r>
              <a:rPr lang="sl-SI" altLang="sl-SI" sz="1600" dirty="0">
                <a:latin typeface="Open Sans" panose="020B0606030504020204" pitchFamily="34" charset="0"/>
              </a:rPr>
              <a:t> </a:t>
            </a:r>
            <a:r>
              <a:rPr lang="sl-SI" altLang="sl-SI" sz="1600" dirty="0" err="1">
                <a:latin typeface="Open Sans" panose="020B0606030504020204" pitchFamily="34" charset="0"/>
              </a:rPr>
              <a:t>eventual</a:t>
            </a:r>
            <a:r>
              <a:rPr lang="sl-SI" altLang="sl-SI" sz="1600" dirty="0">
                <a:latin typeface="Open Sans" panose="020B0606030504020204" pitchFamily="34" charset="0"/>
              </a:rPr>
              <a:t> </a:t>
            </a:r>
            <a:r>
              <a:rPr lang="sl-SI" altLang="sl-SI" sz="1600" dirty="0" err="1">
                <a:latin typeface="Open Sans" panose="020B0606030504020204" pitchFamily="34" charset="0"/>
              </a:rPr>
              <a:t>compliance</a:t>
            </a:r>
            <a:r>
              <a:rPr lang="sl-SI" altLang="sl-SI" sz="1600" dirty="0">
                <a:latin typeface="Open Sans" panose="020B0606030504020204" pitchFamily="34" charset="0"/>
              </a:rPr>
              <a:t> </a:t>
            </a:r>
            <a:r>
              <a:rPr lang="sl-SI" altLang="sl-SI" sz="1600" dirty="0" err="1">
                <a:latin typeface="Open Sans" panose="020B0606030504020204" pitchFamily="34" charset="0"/>
              </a:rPr>
              <a:t>with</a:t>
            </a:r>
            <a:r>
              <a:rPr lang="sl-SI" altLang="sl-SI" sz="1600" dirty="0">
                <a:latin typeface="Open Sans" panose="020B0606030504020204" pitchFamily="34" charset="0"/>
              </a:rPr>
              <a:t> </a:t>
            </a:r>
            <a:r>
              <a:rPr lang="sl-SI" altLang="sl-SI" sz="1600" dirty="0" err="1">
                <a:latin typeface="Open Sans" panose="020B0606030504020204" pitchFamily="34" charset="0"/>
              </a:rPr>
              <a:t>the</a:t>
            </a:r>
            <a:r>
              <a:rPr lang="sl-SI" altLang="sl-SI" sz="1600" dirty="0">
                <a:latin typeface="Open Sans" panose="020B0606030504020204" pitchFamily="34" charset="0"/>
              </a:rPr>
              <a:t> </a:t>
            </a:r>
            <a:r>
              <a:rPr lang="sl-SI" altLang="sl-SI" sz="1600" dirty="0" err="1">
                <a:latin typeface="Open Sans" panose="020B0606030504020204" pitchFamily="34" charset="0"/>
              </a:rPr>
              <a:t>recommendations</a:t>
            </a:r>
            <a:r>
              <a:rPr lang="sl-SI" altLang="sl-SI" sz="1600" dirty="0">
                <a:latin typeface="Open Sans" panose="020B0606030504020204" pitchFamily="34" charset="0"/>
              </a:rPr>
              <a:t> in </a:t>
            </a:r>
            <a:r>
              <a:rPr lang="sl-SI" altLang="sl-SI" sz="1600" dirty="0" err="1">
                <a:latin typeface="Open Sans" panose="020B0606030504020204" pitchFamily="34" charset="0"/>
              </a:rPr>
              <a:t>the</a:t>
            </a:r>
            <a:r>
              <a:rPr lang="sl-SI" altLang="sl-SI" sz="1600" dirty="0">
                <a:latin typeface="Open Sans" panose="020B0606030504020204" pitchFamily="34" charset="0"/>
              </a:rPr>
              <a:t> </a:t>
            </a:r>
            <a:r>
              <a:rPr lang="sl-SI" altLang="sl-SI" sz="1600" dirty="0" err="1">
                <a:latin typeface="Open Sans" panose="020B0606030504020204" pitchFamily="34" charset="0"/>
              </a:rPr>
              <a:t>reports</a:t>
            </a:r>
            <a:r>
              <a:rPr lang="sl-SI" altLang="sl-SI" sz="1600" dirty="0">
                <a:latin typeface="Open Sans" panose="020B0606030504020204" pitchFamily="34" charset="0"/>
              </a:rPr>
              <a:t>, </a:t>
            </a:r>
            <a:r>
              <a:rPr lang="sl-SI" altLang="sl-SI" sz="1600" dirty="0" err="1">
                <a:latin typeface="Open Sans" panose="020B0606030504020204" pitchFamily="34" charset="0"/>
              </a:rPr>
              <a:t>etc</a:t>
            </a:r>
            <a:r>
              <a:rPr lang="sl-SI" altLang="sl-SI" sz="1600" dirty="0">
                <a:latin typeface="Open Sans" panose="020B0606030504020204" pitchFamily="34" charset="0"/>
              </a:rPr>
              <a:t>.</a:t>
            </a:r>
          </a:p>
          <a:p>
            <a:r>
              <a:rPr lang="sl-SI" altLang="sl-SI" sz="1600" dirty="0" err="1">
                <a:latin typeface="Open Sans" panose="020B0606030504020204" pitchFamily="34" charset="0"/>
              </a:rPr>
              <a:t>Assisting</a:t>
            </a:r>
            <a:r>
              <a:rPr lang="sl-SI" altLang="sl-SI" sz="1600" dirty="0">
                <a:latin typeface="Open Sans" panose="020B0606030504020204" pitchFamily="34" charset="0"/>
              </a:rPr>
              <a:t> </a:t>
            </a:r>
            <a:r>
              <a:rPr lang="sl-SI" altLang="sl-SI" sz="1600" dirty="0" err="1">
                <a:latin typeface="Open Sans" panose="020B0606030504020204" pitchFamily="34" charset="0"/>
              </a:rPr>
              <a:t>the</a:t>
            </a:r>
            <a:r>
              <a:rPr lang="sl-SI" altLang="sl-SI" sz="1600" dirty="0">
                <a:latin typeface="Open Sans" panose="020B0606030504020204" pitchFamily="34" charset="0"/>
              </a:rPr>
              <a:t> MA </a:t>
            </a:r>
            <a:r>
              <a:rPr lang="sl-SI" altLang="sl-SI" sz="1600" dirty="0" err="1">
                <a:latin typeface="Open Sans" panose="020B0606030504020204" pitchFamily="34" charset="0"/>
              </a:rPr>
              <a:t>with</a:t>
            </a:r>
            <a:r>
              <a:rPr lang="sl-SI" altLang="sl-SI" sz="1600" dirty="0">
                <a:latin typeface="Open Sans" panose="020B0606030504020204" pitchFamily="34" charset="0"/>
              </a:rPr>
              <a:t> </a:t>
            </a:r>
            <a:r>
              <a:rPr lang="sl-SI" altLang="sl-SI" sz="1600" dirty="0" err="1">
                <a:latin typeface="Open Sans" panose="020B0606030504020204" pitchFamily="34" charset="0"/>
              </a:rPr>
              <a:t>the</a:t>
            </a:r>
            <a:r>
              <a:rPr lang="sl-SI" altLang="sl-SI" sz="1600" dirty="0">
                <a:latin typeface="Open Sans" panose="020B0606030504020204" pitchFamily="34" charset="0"/>
              </a:rPr>
              <a:t> </a:t>
            </a:r>
            <a:r>
              <a:rPr lang="sl-SI" altLang="sl-SI" sz="1600" dirty="0" err="1">
                <a:latin typeface="Open Sans" panose="020B0606030504020204" pitchFamily="34" charset="0"/>
              </a:rPr>
              <a:t>preperation</a:t>
            </a:r>
            <a:r>
              <a:rPr lang="sl-SI" altLang="sl-SI" sz="1600" dirty="0">
                <a:latin typeface="Open Sans" panose="020B0606030504020204" pitchFamily="34" charset="0"/>
              </a:rPr>
              <a:t> </a:t>
            </a:r>
            <a:r>
              <a:rPr lang="sl-SI" altLang="sl-SI" sz="1600" dirty="0" err="1">
                <a:latin typeface="Open Sans" panose="020B0606030504020204" pitchFamily="34" charset="0"/>
              </a:rPr>
              <a:t>of</a:t>
            </a:r>
            <a:r>
              <a:rPr lang="sl-SI" altLang="sl-SI" sz="1600" dirty="0">
                <a:latin typeface="Open Sans" panose="020B0606030504020204" pitchFamily="34" charset="0"/>
              </a:rPr>
              <a:t> </a:t>
            </a:r>
            <a:r>
              <a:rPr lang="sl-SI" altLang="sl-SI" sz="1600" dirty="0" err="1">
                <a:latin typeface="Open Sans" panose="020B0606030504020204" pitchFamily="34" charset="0"/>
              </a:rPr>
              <a:t>the</a:t>
            </a:r>
            <a:r>
              <a:rPr lang="sl-SI" altLang="sl-SI" sz="1600" dirty="0">
                <a:latin typeface="Open Sans" panose="020B0606030504020204" pitchFamily="34" charset="0"/>
              </a:rPr>
              <a:t> </a:t>
            </a:r>
            <a:r>
              <a:rPr lang="sl-SI" altLang="sl-SI" sz="1600" dirty="0" err="1">
                <a:latin typeface="Open Sans" panose="020B0606030504020204" pitchFamily="34" charset="0"/>
              </a:rPr>
              <a:t>Annual</a:t>
            </a:r>
            <a:r>
              <a:rPr lang="sl-SI" altLang="sl-SI" sz="1600" dirty="0">
                <a:latin typeface="Open Sans" panose="020B0606030504020204" pitchFamily="34" charset="0"/>
              </a:rPr>
              <a:t> </a:t>
            </a:r>
            <a:r>
              <a:rPr lang="sl-SI" altLang="sl-SI" sz="1600" dirty="0" err="1">
                <a:latin typeface="Open Sans" panose="020B0606030504020204" pitchFamily="34" charset="0"/>
              </a:rPr>
              <a:t>Implementation</a:t>
            </a:r>
            <a:r>
              <a:rPr lang="sl-SI" altLang="sl-SI" sz="1600" dirty="0">
                <a:latin typeface="Open Sans" panose="020B0606030504020204" pitchFamily="34" charset="0"/>
              </a:rPr>
              <a:t> </a:t>
            </a:r>
            <a:r>
              <a:rPr lang="sl-SI" altLang="sl-SI" sz="1600" dirty="0" err="1">
                <a:latin typeface="Open Sans" panose="020B0606030504020204" pitchFamily="34" charset="0"/>
              </a:rPr>
              <a:t>Report</a:t>
            </a:r>
            <a:endParaRPr lang="sl-SI" altLang="sl-SI" sz="1600" dirty="0">
              <a:latin typeface="Open Sans" panose="020B0606030504020204" pitchFamily="34" charset="0"/>
            </a:endParaRPr>
          </a:p>
          <a:p>
            <a:r>
              <a:rPr lang="sl-SI" altLang="sl-SI" sz="1600" dirty="0">
                <a:latin typeface="Open Sans" panose="020B0606030504020204" pitchFamily="34" charset="0"/>
              </a:rPr>
              <a:t>…</a:t>
            </a:r>
            <a:endParaRPr lang="en-GB" altLang="sl-SI" sz="1600" dirty="0">
              <a:latin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59167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altLang="sl-SI" dirty="0" err="1">
                <a:latin typeface="Open Sans" panose="020B0606030504020204" pitchFamily="34" charset="0"/>
              </a:rPr>
              <a:t>Arachne</a:t>
            </a:r>
            <a:r>
              <a:rPr lang="sl-SI" altLang="sl-SI" dirty="0">
                <a:latin typeface="Open Sans" panose="020B0606030504020204" pitchFamily="34" charset="0"/>
              </a:rPr>
              <a:t> </a:t>
            </a:r>
            <a:r>
              <a:rPr lang="sl-SI" altLang="sl-SI" dirty="0" err="1">
                <a:latin typeface="Open Sans" panose="020B0606030504020204" pitchFamily="34" charset="0"/>
              </a:rPr>
              <a:t>risk</a:t>
            </a:r>
            <a:r>
              <a:rPr lang="sl-SI" altLang="sl-SI" dirty="0">
                <a:latin typeface="Open Sans" panose="020B0606030504020204" pitchFamily="34" charset="0"/>
              </a:rPr>
              <a:t> </a:t>
            </a:r>
            <a:r>
              <a:rPr lang="sl-SI" altLang="sl-SI" dirty="0" err="1">
                <a:latin typeface="Open Sans" panose="020B0606030504020204" pitchFamily="34" charset="0"/>
              </a:rPr>
              <a:t>scoring</a:t>
            </a:r>
            <a:r>
              <a:rPr lang="sl-SI" altLang="sl-SI" dirty="0">
                <a:latin typeface="Open Sans" panose="020B0606030504020204" pitchFamily="34" charset="0"/>
              </a:rPr>
              <a:t> </a:t>
            </a:r>
            <a:r>
              <a:rPr lang="sl-SI" altLang="sl-SI" dirty="0" err="1">
                <a:latin typeface="Open Sans" panose="020B0606030504020204" pitchFamily="34" charset="0"/>
              </a:rPr>
              <a:t>tool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6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Inhaltsplatzhalter 5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Označba mesta vsebine 2"/>
          <p:cNvSpPr txBox="1">
            <a:spLocks/>
          </p:cNvSpPr>
          <p:nvPr/>
        </p:nvSpPr>
        <p:spPr>
          <a:xfrm>
            <a:off x="457200" y="1723545"/>
            <a:ext cx="5450219" cy="29707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6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2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sz="1400" dirty="0"/>
              <a:t>One of the anti-fraud measures</a:t>
            </a:r>
          </a:p>
          <a:p>
            <a:pPr>
              <a:defRPr/>
            </a:pPr>
            <a:r>
              <a:rPr lang="en-GB" sz="1400" dirty="0"/>
              <a:t>Used by 19 Member states (including Croatia, Austria, Hungary and Italy), Slovenia (together with Cyprus, Ireland and Poland) is in the testing phase</a:t>
            </a:r>
          </a:p>
          <a:p>
            <a:pPr>
              <a:defRPr/>
            </a:pPr>
            <a:r>
              <a:rPr lang="en-GB" sz="1400" dirty="0"/>
              <a:t>A data-mining tool that uses</a:t>
            </a:r>
            <a:r>
              <a:rPr lang="sl-SI" sz="1400" dirty="0"/>
              <a:t> </a:t>
            </a:r>
            <a:r>
              <a:rPr lang="sl-SI" sz="1400" dirty="0" err="1"/>
              <a:t>publicly</a:t>
            </a:r>
            <a:r>
              <a:rPr lang="sl-SI" sz="1400" dirty="0"/>
              <a:t> </a:t>
            </a:r>
            <a:r>
              <a:rPr lang="sl-SI" sz="1400" dirty="0" err="1"/>
              <a:t>avabilabe</a:t>
            </a:r>
            <a:r>
              <a:rPr lang="sl-SI" sz="1400" dirty="0"/>
              <a:t> data, </a:t>
            </a:r>
            <a:r>
              <a:rPr lang="sl-SI" sz="1400" dirty="0" err="1"/>
              <a:t>both</a:t>
            </a:r>
            <a:r>
              <a:rPr lang="en-GB" sz="1400" dirty="0"/>
              <a:t> internal (programme data –</a:t>
            </a:r>
            <a:r>
              <a:rPr lang="sl-SI" sz="1400" dirty="0"/>
              <a:t> </a:t>
            </a:r>
            <a:r>
              <a:rPr lang="sl-SI" sz="1400" dirty="0" err="1"/>
              <a:t>contracts</a:t>
            </a:r>
            <a:r>
              <a:rPr lang="sl-SI" sz="1400" dirty="0"/>
              <a:t>,</a:t>
            </a:r>
            <a:r>
              <a:rPr lang="en-GB" sz="1400" dirty="0"/>
              <a:t> beneficiaries</a:t>
            </a:r>
            <a:r>
              <a:rPr lang="sl-SI" sz="1400" dirty="0"/>
              <a:t>, </a:t>
            </a:r>
            <a:r>
              <a:rPr lang="sl-SI" sz="1400" dirty="0" err="1"/>
              <a:t>contractors</a:t>
            </a:r>
            <a:r>
              <a:rPr lang="sl-SI" sz="1400" dirty="0"/>
              <a:t>, </a:t>
            </a:r>
            <a:r>
              <a:rPr lang="sl-SI" sz="1400" dirty="0" err="1"/>
              <a:t>expenses</a:t>
            </a:r>
            <a:r>
              <a:rPr lang="sl-SI" sz="1400" dirty="0"/>
              <a:t>… </a:t>
            </a:r>
            <a:r>
              <a:rPr lang="en-GB" sz="1400" dirty="0"/>
              <a:t>) and external </a:t>
            </a:r>
            <a:r>
              <a:rPr lang="sl-SI" sz="1400" dirty="0"/>
              <a:t>data </a:t>
            </a:r>
            <a:r>
              <a:rPr lang="en-GB" sz="1400" dirty="0"/>
              <a:t>(</a:t>
            </a:r>
            <a:r>
              <a:rPr lang="sl-SI" sz="1400" dirty="0"/>
              <a:t>Orbis </a:t>
            </a:r>
            <a:r>
              <a:rPr lang="sl-SI" sz="1400" dirty="0" err="1"/>
              <a:t>and</a:t>
            </a:r>
            <a:r>
              <a:rPr lang="sl-SI" sz="1400" dirty="0"/>
              <a:t> </a:t>
            </a:r>
            <a:r>
              <a:rPr lang="sl-SI" sz="1400" dirty="0" err="1"/>
              <a:t>WorldCompliance</a:t>
            </a:r>
            <a:r>
              <a:rPr lang="sl-SI" sz="1400" dirty="0"/>
              <a:t> </a:t>
            </a:r>
            <a:r>
              <a:rPr lang="sl-SI" sz="1400" dirty="0" err="1"/>
              <a:t>databases</a:t>
            </a:r>
            <a:r>
              <a:rPr lang="sl-SI" sz="1400" dirty="0"/>
              <a:t>) to </a:t>
            </a:r>
            <a:r>
              <a:rPr lang="sl-SI" sz="1400" dirty="0" err="1"/>
              <a:t>highlight</a:t>
            </a:r>
            <a:r>
              <a:rPr lang="sl-SI" sz="1400" dirty="0"/>
              <a:t> </a:t>
            </a:r>
            <a:r>
              <a:rPr lang="sl-SI" sz="1400" dirty="0" err="1"/>
              <a:t>possible</a:t>
            </a:r>
            <a:r>
              <a:rPr lang="sl-SI" sz="1400" dirty="0"/>
              <a:t> </a:t>
            </a:r>
            <a:r>
              <a:rPr lang="sl-SI" sz="1400" dirty="0" err="1"/>
              <a:t>risk</a:t>
            </a:r>
            <a:endParaRPr lang="sl-SI" sz="1400" dirty="0"/>
          </a:p>
          <a:p>
            <a:pPr>
              <a:defRPr/>
            </a:pPr>
            <a:r>
              <a:rPr lang="sl-SI" sz="1400" dirty="0"/>
              <a:t>Access to </a:t>
            </a:r>
            <a:r>
              <a:rPr lang="sl-SI" sz="1400" dirty="0" err="1"/>
              <a:t>Arachne</a:t>
            </a:r>
            <a:r>
              <a:rPr lang="sl-SI" sz="1400" dirty="0"/>
              <a:t> </a:t>
            </a:r>
            <a:r>
              <a:rPr lang="sl-SI" sz="1400" dirty="0" err="1"/>
              <a:t>will</a:t>
            </a:r>
            <a:r>
              <a:rPr lang="sl-SI" sz="1400" dirty="0"/>
              <a:t> be </a:t>
            </a:r>
            <a:r>
              <a:rPr lang="sl-SI" sz="1400" dirty="0" err="1"/>
              <a:t>granted</a:t>
            </a:r>
            <a:r>
              <a:rPr lang="sl-SI" sz="1400" dirty="0"/>
              <a:t> to MA, JS </a:t>
            </a:r>
            <a:r>
              <a:rPr lang="sl-SI" sz="1400" dirty="0" err="1"/>
              <a:t>and</a:t>
            </a:r>
            <a:r>
              <a:rPr lang="sl-SI" sz="1400" dirty="0"/>
              <a:t> </a:t>
            </a:r>
            <a:r>
              <a:rPr lang="sl-SI" sz="1400" dirty="0" err="1"/>
              <a:t>FLCs</a:t>
            </a:r>
            <a:r>
              <a:rPr lang="sl-SI" sz="1400" dirty="0"/>
              <a:t>, </a:t>
            </a:r>
            <a:r>
              <a:rPr lang="sl-SI" sz="1400" dirty="0" err="1"/>
              <a:t>for</a:t>
            </a:r>
            <a:r>
              <a:rPr lang="sl-SI" sz="1400" dirty="0"/>
              <a:t> </a:t>
            </a:r>
            <a:r>
              <a:rPr lang="sl-SI" sz="1400" dirty="0" err="1"/>
              <a:t>the</a:t>
            </a:r>
            <a:r>
              <a:rPr lang="sl-SI" sz="1400" dirty="0"/>
              <a:t> </a:t>
            </a:r>
            <a:r>
              <a:rPr lang="sl-SI" sz="1400" dirty="0" err="1"/>
              <a:t>assesment</a:t>
            </a:r>
            <a:r>
              <a:rPr lang="sl-SI" sz="1400" dirty="0"/>
              <a:t> </a:t>
            </a:r>
            <a:r>
              <a:rPr lang="sl-SI" sz="1400" dirty="0" err="1"/>
              <a:t>purposes</a:t>
            </a:r>
            <a:endParaRPr lang="sl-SI" sz="1400" dirty="0"/>
          </a:p>
          <a:p>
            <a:pPr>
              <a:defRPr/>
            </a:pPr>
            <a:r>
              <a:rPr lang="sl-SI" sz="1400" dirty="0" err="1"/>
              <a:t>Lets</a:t>
            </a:r>
            <a:r>
              <a:rPr lang="sl-SI" sz="1400" dirty="0"/>
              <a:t> </a:t>
            </a:r>
            <a:r>
              <a:rPr lang="sl-SI" sz="1400" dirty="0" err="1"/>
              <a:t>look</a:t>
            </a:r>
            <a:r>
              <a:rPr lang="sl-SI" sz="1400" dirty="0"/>
              <a:t> at </a:t>
            </a:r>
            <a:r>
              <a:rPr lang="sl-SI" sz="1400" dirty="0" err="1"/>
              <a:t>an</a:t>
            </a:r>
            <a:r>
              <a:rPr lang="sl-SI" sz="1400" dirty="0"/>
              <a:t> </a:t>
            </a:r>
            <a:r>
              <a:rPr lang="sl-SI" sz="1400" dirty="0" err="1"/>
              <a:t>example</a:t>
            </a:r>
            <a:r>
              <a:rPr lang="sl-SI" sz="1400" dirty="0"/>
              <a:t> </a:t>
            </a:r>
            <a:r>
              <a:rPr lang="sl-SI" sz="1400" dirty="0" err="1"/>
              <a:t>of</a:t>
            </a:r>
            <a:r>
              <a:rPr lang="sl-SI" sz="1400" dirty="0"/>
              <a:t> </a:t>
            </a:r>
            <a:r>
              <a:rPr lang="sl-SI" sz="1400" dirty="0" err="1"/>
              <a:t>it‘s</a:t>
            </a:r>
            <a:r>
              <a:rPr lang="sl-SI" sz="1400" dirty="0"/>
              <a:t> </a:t>
            </a:r>
            <a:r>
              <a:rPr lang="sl-SI" sz="1400" dirty="0" err="1" smtClean="0"/>
              <a:t>use</a:t>
            </a:r>
            <a:endParaRPr lang="en-GB" sz="1400" dirty="0"/>
          </a:p>
        </p:txBody>
      </p:sp>
      <p:pic>
        <p:nvPicPr>
          <p:cNvPr id="8" name="Označba mesta vsebine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37262" y="825500"/>
            <a:ext cx="2649538" cy="3752850"/>
          </a:xfrm>
        </p:spPr>
      </p:pic>
    </p:spTree>
    <p:extLst>
      <p:ext uri="{BB962C8B-B14F-4D97-AF65-F5344CB8AC3E}">
        <p14:creationId xmlns:p14="http://schemas.microsoft.com/office/powerpoint/2010/main" val="15785185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številke diapoz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7</a:t>
            </a:fld>
            <a:endParaRPr lang="en-US"/>
          </a:p>
        </p:txBody>
      </p:sp>
      <p:sp>
        <p:nvSpPr>
          <p:cNvPr id="3" name="Titel 1"/>
          <p:cNvSpPr txBox="1">
            <a:spLocks/>
          </p:cNvSpPr>
          <p:nvPr/>
        </p:nvSpPr>
        <p:spPr bwMode="auto">
          <a:xfrm>
            <a:off x="644525" y="1236663"/>
            <a:ext cx="7893050" cy="315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77500" lnSpcReduction="20000"/>
          </a:bodyPr>
          <a:lstStyle>
            <a:lvl1pPr algn="l" defTabSz="457200" rtl="0" fontAlgn="base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Open Sans"/>
                <a:ea typeface="+mj-ea"/>
                <a:cs typeface="+mj-cs"/>
              </a:defRPr>
            </a:lvl1pPr>
            <a:lvl2pPr algn="ctr" defTabSz="45720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Open Sans"/>
              </a:defRPr>
            </a:lvl2pPr>
            <a:lvl3pPr algn="ctr" defTabSz="45720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Open Sans"/>
              </a:defRPr>
            </a:lvl3pPr>
            <a:lvl4pPr algn="ctr" defTabSz="45720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Open Sans"/>
              </a:defRPr>
            </a:lvl4pPr>
            <a:lvl5pPr algn="ctr" defTabSz="45720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Open Sans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Open Sans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Open Sans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Open Sans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Open Sans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sl-SI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Thank</a:t>
            </a:r>
            <a:r>
              <a:rPr lang="sl-SI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sl-SI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you</a:t>
            </a:r>
            <a:r>
              <a:rPr lang="sl-SI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sl-SI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for</a:t>
            </a:r>
            <a:r>
              <a:rPr lang="sl-SI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sl-SI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your</a:t>
            </a:r>
            <a:r>
              <a:rPr lang="sl-SI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sl-SI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attention</a:t>
            </a:r>
            <a:r>
              <a:rPr lang="sl-SI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! 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sl-SI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defRPr/>
            </a:pPr>
            <a:endParaRPr lang="sl-SI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sl-SI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 </a:t>
            </a:r>
            <a:r>
              <a:rPr lang="sl-SI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am</a:t>
            </a:r>
            <a:r>
              <a:rPr lang="sl-SI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sl-SI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always</a:t>
            </a:r>
            <a:r>
              <a:rPr lang="sl-SI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sl-SI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available</a:t>
            </a:r>
            <a:r>
              <a:rPr lang="sl-SI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sl-SI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for</a:t>
            </a:r>
            <a:r>
              <a:rPr lang="sl-SI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sl-SI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your</a:t>
            </a:r>
            <a:r>
              <a:rPr lang="sl-SI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sl-SI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questions</a:t>
            </a:r>
            <a:r>
              <a:rPr lang="sl-SI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sl-SI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or</a:t>
            </a:r>
            <a:r>
              <a:rPr lang="sl-SI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sl-SI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suggestions</a:t>
            </a:r>
            <a:r>
              <a:rPr lang="sl-SI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at:</a:t>
            </a:r>
          </a:p>
          <a:p>
            <a:pPr algn="r" eaLnBrk="1" fontAlgn="auto" hangingPunct="1">
              <a:spcAft>
                <a:spcPts val="0"/>
              </a:spcAft>
              <a:defRPr/>
            </a:pPr>
            <a:endParaRPr lang="sl-SI" sz="1900" b="0" i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r" eaLnBrk="1" fontAlgn="auto" hangingPunct="1">
              <a:spcAft>
                <a:spcPts val="0"/>
              </a:spcAft>
              <a:defRPr/>
            </a:pPr>
            <a:r>
              <a:rPr lang="sl-SI" sz="4600" b="0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robert.fiser@gov.si</a:t>
            </a:r>
          </a:p>
          <a:p>
            <a:pPr algn="r" eaLnBrk="1" fontAlgn="auto" hangingPunct="1">
              <a:spcAft>
                <a:spcPts val="0"/>
              </a:spcAft>
              <a:defRPr/>
            </a:pPr>
            <a:endParaRPr lang="sl-SI" sz="2600" b="0" i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r" eaLnBrk="1" fontAlgn="auto" hangingPunct="1">
              <a:spcAft>
                <a:spcPts val="0"/>
              </a:spcAft>
              <a:defRPr/>
            </a:pPr>
            <a:r>
              <a:rPr lang="sl-SI" sz="4600" b="0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00 386 1 400 31 65</a:t>
            </a:r>
            <a:endParaRPr lang="en-US" sz="4600" b="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3179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B6F2769-7194-4217-93D3-3AF3A4742282}">
  <ds:schemaRefs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sharepoint/v3/field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FNEMasterTemplateForThemePreview.pptx</Template>
  <TotalTime>60</TotalTime>
  <Words>595</Words>
  <Application>Microsoft Office PowerPoint</Application>
  <PresentationFormat>Diaprojekcija na zaslonu (16:9)</PresentationFormat>
  <Paragraphs>47</Paragraphs>
  <Slides>7</Slides>
  <Notes>0</Notes>
  <HiddenSlides>0</HiddenSlides>
  <MMClips>0</MMClips>
  <ScaleCrop>false</ScaleCrop>
  <HeadingPairs>
    <vt:vector size="6" baseType="variant">
      <vt:variant>
        <vt:lpstr>Uporabljene pisave</vt:lpstr>
      </vt:variant>
      <vt:variant>
        <vt:i4>3</vt:i4>
      </vt:variant>
      <vt:variant>
        <vt:lpstr>Tema</vt:lpstr>
      </vt:variant>
      <vt:variant>
        <vt:i4>1</vt:i4>
      </vt:variant>
      <vt:variant>
        <vt:lpstr>Naslovi diapozitivov</vt:lpstr>
      </vt:variant>
      <vt:variant>
        <vt:i4>7</vt:i4>
      </vt:variant>
    </vt:vector>
  </HeadingPairs>
  <TitlesOfParts>
    <vt:vector size="11" baseType="lpstr">
      <vt:lpstr>Arial</vt:lpstr>
      <vt:lpstr>Calibri</vt:lpstr>
      <vt:lpstr>Open Sans</vt:lpstr>
      <vt:lpstr>Office Theme</vt:lpstr>
      <vt:lpstr>Presentation of work of MA Irregularity Officer in the field of anti-fraud, irregularities and audits</vt:lpstr>
      <vt:lpstr>Why am I here?</vt:lpstr>
      <vt:lpstr>Anti-fraud goals</vt:lpstr>
      <vt:lpstr>Irregularity Officer responsibilities</vt:lpstr>
      <vt:lpstr>Irregularity Officer responsibilities</vt:lpstr>
      <vt:lpstr>Arachne risk scoring tool</vt:lpstr>
      <vt:lpstr>PowerPointova predstavitev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FileNewTemplate</dc:title>
  <dc:creator>Diana</dc:creator>
  <cp:lastModifiedBy>Robert Fišer</cp:lastModifiedBy>
  <cp:revision>91</cp:revision>
  <dcterms:created xsi:type="dcterms:W3CDTF">2010-04-12T23:12:02Z</dcterms:created>
  <dcterms:modified xsi:type="dcterms:W3CDTF">2017-07-04T12:28:25Z</dcterms:modified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