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2">
  <p:sldMasterIdLst>
    <p:sldMasterId id="2147493455" r:id="rId4"/>
  </p:sldMasterIdLst>
  <p:notesMasterIdLst>
    <p:notesMasterId r:id="rId24"/>
  </p:notesMasterIdLst>
  <p:handoutMasterIdLst>
    <p:handoutMasterId r:id="rId25"/>
  </p:handoutMasterIdLst>
  <p:sldIdLst>
    <p:sldId id="258" r:id="rId5"/>
    <p:sldId id="259" r:id="rId6"/>
    <p:sldId id="282" r:id="rId7"/>
    <p:sldId id="283" r:id="rId8"/>
    <p:sldId id="284" r:id="rId9"/>
    <p:sldId id="285" r:id="rId10"/>
    <p:sldId id="288" r:id="rId11"/>
    <p:sldId id="268" r:id="rId12"/>
    <p:sldId id="287" r:id="rId13"/>
    <p:sldId id="260" r:id="rId14"/>
    <p:sldId id="264" r:id="rId15"/>
    <p:sldId id="263" r:id="rId16"/>
    <p:sldId id="286" r:id="rId17"/>
    <p:sldId id="265" r:id="rId18"/>
    <p:sldId id="271" r:id="rId19"/>
    <p:sldId id="279" r:id="rId20"/>
    <p:sldId id="281" r:id="rId21"/>
    <p:sldId id="272" r:id="rId22"/>
    <p:sldId id="275" r:id="rId2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17D"/>
    <a:srgbClr val="3A6546"/>
    <a:srgbClr val="CD0920"/>
    <a:srgbClr val="808080"/>
    <a:srgbClr val="A9BA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rednji slog 2 – poudarek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83" autoAdjust="0"/>
    <p:restoredTop sz="94694" autoAdjust="0"/>
  </p:normalViewPr>
  <p:slideViewPr>
    <p:cSldViewPr snapToGrid="0" snapToObjects="1">
      <p:cViewPr varScale="1">
        <p:scale>
          <a:sx n="108" d="100"/>
          <a:sy n="108" d="100"/>
        </p:scale>
        <p:origin x="108" y="13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l-SI">
                <a:solidFill>
                  <a:schemeClr val="accent3">
                    <a:lumMod val="50000"/>
                  </a:schemeClr>
                </a:solidFill>
              </a:rPr>
              <a:t>Distribution of funds per region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p3d contourW="9525">
              <a:contourClr>
                <a:schemeClr val="lt1">
                  <a:alpha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2.8125312056074974E-2"/>
                  <c:y val="2.19536615250154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346639135938874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5568465505522789E-2"/>
                  <c:y val="-4.0247914515185298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5.8807369999452394E-2"/>
                  <c:y val="1.72863476574924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850437764341691"/>
                      <c:h val="6.1404564148944692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List3!$A$2:$A$6</c:f>
              <c:strCache>
                <c:ptCount val="5"/>
                <c:pt idx="0">
                  <c:v>Pomurska region</c:v>
                </c:pt>
                <c:pt idx="1">
                  <c:v>Podravska region</c:v>
                </c:pt>
                <c:pt idx="2">
                  <c:v>Vas county</c:v>
                </c:pt>
                <c:pt idx="3">
                  <c:v>Zala county</c:v>
                </c:pt>
                <c:pt idx="4">
                  <c:v>Outside eligible area</c:v>
                </c:pt>
              </c:strCache>
            </c:strRef>
          </c:cat>
          <c:val>
            <c:numRef>
              <c:f>List3!$B$2:$B$6</c:f>
              <c:numCache>
                <c:formatCode>#,##0.00</c:formatCode>
                <c:ptCount val="5"/>
                <c:pt idx="0">
                  <c:v>2210726.75</c:v>
                </c:pt>
                <c:pt idx="1">
                  <c:v>471406.19</c:v>
                </c:pt>
                <c:pt idx="2">
                  <c:v>1118391.3600000001</c:v>
                </c:pt>
                <c:pt idx="3">
                  <c:v>947362.18</c:v>
                </c:pt>
                <c:pt idx="4">
                  <c:v>1892558.66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508222128"/>
        <c:axId val="508213968"/>
        <c:axId val="0"/>
      </c:bar3DChart>
      <c:catAx>
        <c:axId val="508222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508213968"/>
        <c:crosses val="autoZero"/>
        <c:auto val="1"/>
        <c:lblAlgn val="ctr"/>
        <c:lblOffset val="100"/>
        <c:noMultiLvlLbl val="0"/>
      </c:catAx>
      <c:valAx>
        <c:axId val="508213968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508222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l-SI">
                <a:solidFill>
                  <a:schemeClr val="accent6">
                    <a:lumMod val="50000"/>
                  </a:schemeClr>
                </a:solidFill>
              </a:rPr>
              <a:t>Number of received project applications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List2!$A$2</c:f>
              <c:strCache>
                <c:ptCount val="1"/>
                <c:pt idx="0">
                  <c:v>1st Priority - IP 6c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List2!$B$1</c:f>
              <c:strCache>
                <c:ptCount val="1"/>
                <c:pt idx="0">
                  <c:v>Nr. of received applications</c:v>
                </c:pt>
              </c:strCache>
            </c:strRef>
          </c:cat>
          <c:val>
            <c:numRef>
              <c:f>List2!$B$2</c:f>
              <c:numCache>
                <c:formatCode>General</c:formatCode>
                <c:ptCount val="1"/>
                <c:pt idx="0">
                  <c:v>14</c:v>
                </c:pt>
              </c:numCache>
            </c:numRef>
          </c:val>
        </c:ser>
        <c:ser>
          <c:idx val="1"/>
          <c:order val="1"/>
          <c:tx>
            <c:strRef>
              <c:f>List2!$A$3</c:f>
              <c:strCache>
                <c:ptCount val="1"/>
                <c:pt idx="0">
                  <c:v>2nd Priority - IP 11b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List2!$B$1</c:f>
              <c:strCache>
                <c:ptCount val="1"/>
                <c:pt idx="0">
                  <c:v>Nr. of received applications</c:v>
                </c:pt>
              </c:strCache>
            </c:strRef>
          </c:cat>
          <c:val>
            <c:numRef>
              <c:f>List2!$B$3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</c:ser>
        <c:ser>
          <c:idx val="2"/>
          <c:order val="2"/>
          <c:tx>
            <c:strRef>
              <c:f>List2!$A$4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List2!$B$1</c:f>
              <c:strCache>
                <c:ptCount val="1"/>
                <c:pt idx="0">
                  <c:v>Nr. of received applications</c:v>
                </c:pt>
              </c:strCache>
            </c:strRef>
          </c:cat>
          <c:val>
            <c:numRef>
              <c:f>List2!$B$4</c:f>
              <c:numCache>
                <c:formatCode>General</c:formatCode>
                <c:ptCount val="1"/>
                <c:pt idx="0">
                  <c:v>26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508219952"/>
        <c:axId val="508224304"/>
      </c:barChart>
      <c:catAx>
        <c:axId val="5082199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508224304"/>
        <c:crosses val="autoZero"/>
        <c:auto val="1"/>
        <c:lblAlgn val="ctr"/>
        <c:lblOffset val="100"/>
        <c:noMultiLvlLbl val="0"/>
      </c:catAx>
      <c:valAx>
        <c:axId val="508224304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508219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l-SI"/>
              <a:t>Country of the Lead Partner in the received applications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view3D>
      <c:rotX val="75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'country of the LP'!$C$1</c:f>
              <c:strCache>
                <c:ptCount val="1"/>
                <c:pt idx="0">
                  <c:v>Percentage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'country of the LP'!$A$2:$A$3</c:f>
              <c:strCache>
                <c:ptCount val="2"/>
                <c:pt idx="0">
                  <c:v>Slovenia</c:v>
                </c:pt>
                <c:pt idx="1">
                  <c:v>Hungary</c:v>
                </c:pt>
              </c:strCache>
            </c:strRef>
          </c:cat>
          <c:val>
            <c:numRef>
              <c:f>'country of the LP'!$C$2:$C$3</c:f>
              <c:numCache>
                <c:formatCode>0%</c:formatCode>
                <c:ptCount val="2"/>
                <c:pt idx="0">
                  <c:v>0.57999999999999996</c:v>
                </c:pt>
                <c:pt idx="1">
                  <c:v>0.42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l-SI" b="1" dirty="0" err="1">
                <a:solidFill>
                  <a:schemeClr val="accent3">
                    <a:lumMod val="50000"/>
                  </a:schemeClr>
                </a:solidFill>
              </a:rPr>
              <a:t>Received</a:t>
            </a:r>
            <a:r>
              <a:rPr lang="sl-SI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l-SI" b="1" dirty="0" err="1">
                <a:solidFill>
                  <a:schemeClr val="accent3">
                    <a:lumMod val="50000"/>
                  </a:schemeClr>
                </a:solidFill>
              </a:rPr>
              <a:t>and</a:t>
            </a:r>
            <a:r>
              <a:rPr lang="sl-SI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l-SI" b="1" dirty="0" err="1">
                <a:solidFill>
                  <a:schemeClr val="accent3">
                    <a:lumMod val="50000"/>
                  </a:schemeClr>
                </a:solidFill>
              </a:rPr>
              <a:t>administratively</a:t>
            </a:r>
            <a:r>
              <a:rPr lang="sl-SI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l-SI" b="1" dirty="0" err="1">
                <a:solidFill>
                  <a:schemeClr val="accent3">
                    <a:lumMod val="50000"/>
                  </a:schemeClr>
                </a:solidFill>
              </a:rPr>
              <a:t>eligible</a:t>
            </a:r>
            <a:r>
              <a:rPr lang="sl-SI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l-SI" b="1" dirty="0" err="1">
                <a:solidFill>
                  <a:schemeClr val="accent3">
                    <a:lumMod val="50000"/>
                  </a:schemeClr>
                </a:solidFill>
              </a:rPr>
              <a:t>applications</a:t>
            </a:r>
            <a:r>
              <a:rPr lang="sl-SI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l-SI" b="1" dirty="0" err="1">
                <a:solidFill>
                  <a:schemeClr val="accent3">
                    <a:lumMod val="50000"/>
                  </a:schemeClr>
                </a:solidFill>
              </a:rPr>
              <a:t>by</a:t>
            </a:r>
            <a:r>
              <a:rPr lang="sl-SI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l-SI" b="1" dirty="0" err="1">
                <a:solidFill>
                  <a:schemeClr val="accent3">
                    <a:lumMod val="50000"/>
                  </a:schemeClr>
                </a:solidFill>
              </a:rPr>
              <a:t>Priority</a:t>
            </a:r>
            <a:r>
              <a:rPr lang="sl-SI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l-SI" b="1" dirty="0" err="1">
                <a:solidFill>
                  <a:schemeClr val="accent3">
                    <a:lumMod val="50000"/>
                  </a:schemeClr>
                </a:solidFill>
              </a:rPr>
              <a:t>Axis</a:t>
            </a:r>
            <a:r>
              <a:rPr lang="sl-SI" b="1" dirty="0">
                <a:solidFill>
                  <a:schemeClr val="accent3">
                    <a:lumMod val="50000"/>
                  </a:schemeClr>
                </a:solidFill>
              </a:rPr>
              <a:t>/</a:t>
            </a:r>
            <a:r>
              <a:rPr lang="sl-SI" b="1" dirty="0" err="1">
                <a:solidFill>
                  <a:schemeClr val="accent3">
                    <a:lumMod val="50000"/>
                  </a:schemeClr>
                </a:solidFill>
              </a:rPr>
              <a:t>Investment</a:t>
            </a:r>
            <a:r>
              <a:rPr lang="sl-SI" b="1" baseline="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l-SI" b="1" baseline="0" dirty="0" err="1">
                <a:solidFill>
                  <a:schemeClr val="accent3">
                    <a:lumMod val="50000"/>
                  </a:schemeClr>
                </a:solidFill>
              </a:rPr>
              <a:t>Priority</a:t>
            </a:r>
            <a:r>
              <a:rPr lang="sl-SI" b="1" baseline="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sl-SI" b="1" dirty="0">
              <a:solidFill>
                <a:schemeClr val="accent3">
                  <a:lumMod val="50000"/>
                </a:scheme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'received - eligible'!$B$1</c:f>
              <c:strCache>
                <c:ptCount val="1"/>
                <c:pt idx="0">
                  <c:v>Nr. of received applications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'received - eligible'!$A$2:$A$4</c:f>
              <c:strCache>
                <c:ptCount val="3"/>
                <c:pt idx="0">
                  <c:v>1st Priority - IP 6c</c:v>
                </c:pt>
                <c:pt idx="1">
                  <c:v>2nd Priority - IP 11b</c:v>
                </c:pt>
                <c:pt idx="2">
                  <c:v>TOTAL</c:v>
                </c:pt>
              </c:strCache>
            </c:strRef>
          </c:cat>
          <c:val>
            <c:numRef>
              <c:f>'received - eligible'!$B$2:$B$4</c:f>
              <c:numCache>
                <c:formatCode>General</c:formatCode>
                <c:ptCount val="3"/>
                <c:pt idx="0">
                  <c:v>15</c:v>
                </c:pt>
                <c:pt idx="1">
                  <c:v>11</c:v>
                </c:pt>
                <c:pt idx="2">
                  <c:v>26</c:v>
                </c:pt>
              </c:numCache>
            </c:numRef>
          </c:val>
        </c:ser>
        <c:ser>
          <c:idx val="1"/>
          <c:order val="1"/>
          <c:tx>
            <c:strRef>
              <c:f>'received - eligible'!$C$1</c:f>
              <c:strCache>
                <c:ptCount val="1"/>
                <c:pt idx="0">
                  <c:v>Administratively eligible  applications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'received - eligible'!$A$2:$A$4</c:f>
              <c:strCache>
                <c:ptCount val="3"/>
                <c:pt idx="0">
                  <c:v>1st Priority - IP 6c</c:v>
                </c:pt>
                <c:pt idx="1">
                  <c:v>2nd Priority - IP 11b</c:v>
                </c:pt>
                <c:pt idx="2">
                  <c:v>TOTAL</c:v>
                </c:pt>
              </c:strCache>
            </c:strRef>
          </c:cat>
          <c:val>
            <c:numRef>
              <c:f>'received - eligible'!$C$2:$C$4</c:f>
              <c:numCache>
                <c:formatCode>General</c:formatCode>
                <c:ptCount val="3"/>
                <c:pt idx="0">
                  <c:v>12</c:v>
                </c:pt>
                <c:pt idx="1">
                  <c:v>7</c:v>
                </c:pt>
                <c:pt idx="2">
                  <c:v>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08223216"/>
        <c:axId val="508221040"/>
      </c:barChart>
      <c:catAx>
        <c:axId val="5082232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508221040"/>
        <c:crosses val="autoZero"/>
        <c:auto val="1"/>
        <c:lblAlgn val="ctr"/>
        <c:lblOffset val="100"/>
        <c:noMultiLvlLbl val="0"/>
      </c:catAx>
      <c:valAx>
        <c:axId val="5082210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508223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6985532690283578"/>
          <c:y val="0.26028374010991079"/>
          <c:w val="0.72934222865500153"/>
          <c:h val="0.70764461399092282"/>
        </c:manualLayout>
      </c:layout>
      <c:pie3DChart>
        <c:varyColors val="1"/>
        <c:ser>
          <c:idx val="0"/>
          <c:order val="0"/>
          <c:explosion val="5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33E-4190-B02D-B1064F70BC6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33E-4190-B02D-B1064F70BC6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33E-4190-B02D-B1064F70BC6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33E-4190-B02D-B1064F70BC6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33E-4190-B02D-B1064F70BC6A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333E-4190-B02D-B1064F70BC6A}"/>
              </c:ext>
            </c:extLst>
          </c:dPt>
          <c:dLbls>
            <c:dLbl>
              <c:idx val="0"/>
              <c:layout>
                <c:manualLayout>
                  <c:x val="-8.3171051549287989E-3"/>
                  <c:y val="-5.17280746877687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FEC8B18-0244-4B01-AE41-8176A50D038D}" type="CATEGORYNAME">
                      <a:rPr lang="en-US"/>
                      <a:pPr>
                        <a:defRPr sz="1200"/>
                      </a:pPr>
                      <a:t>[IME KATEGORIJE]</a:t>
                    </a:fld>
                    <a:r>
                      <a:rPr lang="en-US" baseline="0" dirty="0"/>
                      <a:t>
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sl-SI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33E-4190-B02D-B1064F70BC6A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12DEAB0E-4F1B-48C4-A49C-65E693425F0D}" type="CATEGORYNAME">
                      <a:rPr lang="en-US"/>
                      <a:pPr>
                        <a:defRPr sz="1200">
                          <a:solidFill>
                            <a:schemeClr val="accent1"/>
                          </a:solidFill>
                        </a:defRPr>
                      </a:pPr>
                      <a:t>[IME KATEGORIJE]</a:t>
                    </a:fld>
                    <a:r>
                      <a:rPr lang="en-US" baseline="0" dirty="0"/>
                      <a:t>
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sl-SI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4.4912367836614862E-2"/>
                  <c:y val="-6.998504222462838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B5F036E-05E8-4E2A-B734-429D569FCA84}" type="CATEGORYNAME">
                      <a:rPr lang="en-US"/>
                      <a:pPr>
                        <a:defRPr sz="1200">
                          <a:solidFill>
                            <a:schemeClr val="accent1"/>
                          </a:solidFill>
                        </a:defRPr>
                      </a:pPr>
                      <a:t>[IME KATEGORIJE]</a:t>
                    </a:fld>
                    <a:r>
                      <a:rPr lang="en-US" baseline="0" dirty="0"/>
                      <a:t>
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sl-SI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333E-4190-B02D-B1064F70BC6A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2.3234193439886582E-2"/>
                  <c:y val="1.833950723917513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32FAFEB-9DC8-4299-9BD1-C207B21488C9}" type="CATEGORYNAME">
                      <a:rPr lang="en-US"/>
                      <a:pPr>
                        <a:defRPr sz="1200">
                          <a:solidFill>
                            <a:schemeClr val="accent1"/>
                          </a:solidFill>
                        </a:defRPr>
                      </a:pPr>
                      <a:t>[IME KATEGORIJE]</a:t>
                    </a:fld>
                    <a:r>
                      <a:rPr lang="en-US" baseline="0" dirty="0"/>
                      <a:t>
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sl-SI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333E-4190-B02D-B1064F70BC6A}"/>
                </c:ext>
                <c:ext xmlns:c15="http://schemas.microsoft.com/office/drawing/2012/chart" uri="{CE6537A1-D6FC-4f65-9D91-7224C49458BB}">
                  <c15:layout>
                    <c:manualLayout>
                      <c:w val="0.20458572433734284"/>
                      <c:h val="0.3299491656062690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4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333E-4190-B02D-B1064F70BC6A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</c:extLst>
            </c:dLbl>
            <c:dLbl>
              <c:idx val="5"/>
              <c:layout>
                <c:manualLayout>
                  <c:x val="0.23628709916706492"/>
                  <c:y val="-8.3208166087610919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FB47BF6-37F8-4E29-830E-181EF637A77F}" type="CATEGORYNAME">
                      <a:rPr lang="en-US"/>
                      <a:pPr>
                        <a:defRPr sz="1200">
                          <a:solidFill>
                            <a:schemeClr val="accent1"/>
                          </a:solidFill>
                        </a:defRPr>
                      </a:pPr>
                      <a:t>[IME KATEGORIJE]</a:t>
                    </a:fld>
                    <a:r>
                      <a:rPr lang="en-US" baseline="0" dirty="0"/>
                      <a:t>
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sl-SI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333E-4190-B02D-B1064F70BC6A}"/>
                </c:ext>
                <c:ext xmlns:c15="http://schemas.microsoft.com/office/drawing/2012/chart" uri="{CE6537A1-D6FC-4f65-9D91-7224C49458BB}">
                  <c15:layout>
                    <c:manualLayout>
                      <c:w val="0.3353668982882218"/>
                      <c:h val="0.17613157858797929"/>
                    </c:manualLayout>
                  </c15:layout>
                  <c15:dlblFieldTable/>
                  <c15:showDataLabelsRange val="0"/>
                </c:ext>
              </c:extLst>
            </c:dLbl>
            <c:spPr>
              <a:solidFill>
                <a:prstClr val="white"/>
              </a:solidFill>
              <a:ln>
                <a:solidFill>
                  <a:srgbClr val="4F81BD"/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'admin napake 2 rok'!$B$30:$G$30</c:f>
              <c:strCache>
                <c:ptCount val="6"/>
                <c:pt idx="0">
                  <c:v>A2 - Application is not completely filled in</c:v>
                </c:pt>
                <c:pt idx="1">
                  <c:v>A3 - Not all obligatory annexes are submitted</c:v>
                </c:pt>
                <c:pt idx="2">
                  <c:v>A4 - The application pack is not compiled in the required language(s)</c:v>
                </c:pt>
                <c:pt idx="3">
                  <c:v>A5 - Administrative and formal data in the application are not consistent with one another or with the call documentation</c:v>
                </c:pt>
                <c:pt idx="4">
                  <c:v>B3 - The Lead Partner is not eligible organisation</c:v>
                </c:pt>
                <c:pt idx="5">
                  <c:v>B8 - Minimum and maximum budget requirements are not respected.</c:v>
                </c:pt>
              </c:strCache>
            </c:strRef>
          </c:cat>
          <c:val>
            <c:numRef>
              <c:f>'admin napake 2 rok'!$B$31:$G$31</c:f>
              <c:numCache>
                <c:formatCode>General</c:formatCode>
                <c:ptCount val="6"/>
                <c:pt idx="0">
                  <c:v>23</c:v>
                </c:pt>
                <c:pt idx="1">
                  <c:v>16</c:v>
                </c:pt>
                <c:pt idx="2">
                  <c:v>22</c:v>
                </c:pt>
                <c:pt idx="3">
                  <c:v>12</c:v>
                </c:pt>
                <c:pt idx="4">
                  <c:v>2</c:v>
                </c:pt>
                <c:pt idx="5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333E-4190-B02D-B1064F70BC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l-SI" dirty="0" err="1">
                <a:solidFill>
                  <a:schemeClr val="accent3">
                    <a:lumMod val="50000"/>
                  </a:schemeClr>
                </a:solidFill>
              </a:rPr>
              <a:t>Country</a:t>
            </a:r>
            <a:r>
              <a:rPr lang="sl-SI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l-SI" dirty="0" err="1">
                <a:solidFill>
                  <a:schemeClr val="accent3">
                    <a:lumMod val="50000"/>
                  </a:schemeClr>
                </a:solidFill>
              </a:rPr>
              <a:t>of</a:t>
            </a:r>
            <a:r>
              <a:rPr lang="sl-SI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l-SI" dirty="0" err="1">
                <a:solidFill>
                  <a:schemeClr val="accent3">
                    <a:lumMod val="50000"/>
                  </a:schemeClr>
                </a:solidFill>
              </a:rPr>
              <a:t>the</a:t>
            </a:r>
            <a:r>
              <a:rPr lang="sl-SI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l-SI" dirty="0" err="1">
                <a:solidFill>
                  <a:schemeClr val="accent3">
                    <a:lumMod val="50000"/>
                  </a:schemeClr>
                </a:solidFill>
              </a:rPr>
              <a:t>Lead</a:t>
            </a:r>
            <a:r>
              <a:rPr lang="sl-SI" dirty="0">
                <a:solidFill>
                  <a:schemeClr val="accent3">
                    <a:lumMod val="50000"/>
                  </a:schemeClr>
                </a:solidFill>
              </a:rPr>
              <a:t> Partner in </a:t>
            </a:r>
            <a:r>
              <a:rPr lang="sl-SI" dirty="0" err="1">
                <a:solidFill>
                  <a:schemeClr val="accent3">
                    <a:lumMod val="50000"/>
                  </a:schemeClr>
                </a:solidFill>
              </a:rPr>
              <a:t>the</a:t>
            </a:r>
            <a:endParaRPr lang="sl-SI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defRPr/>
            </a:pPr>
            <a:r>
              <a:rPr lang="sl-SI" dirty="0">
                <a:solidFill>
                  <a:schemeClr val="accent3">
                    <a:lumMod val="50000"/>
                  </a:schemeClr>
                </a:solidFill>
              </a:rPr>
              <a:t>administrative </a:t>
            </a:r>
            <a:r>
              <a:rPr lang="sl-SI" dirty="0" err="1">
                <a:solidFill>
                  <a:schemeClr val="accent3">
                    <a:lumMod val="50000"/>
                  </a:schemeClr>
                </a:solidFill>
              </a:rPr>
              <a:t>eligible</a:t>
            </a:r>
            <a:r>
              <a:rPr lang="sl-SI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l-SI" dirty="0" err="1">
                <a:solidFill>
                  <a:schemeClr val="accent3">
                    <a:lumMod val="50000"/>
                  </a:schemeClr>
                </a:solidFill>
              </a:rPr>
              <a:t>applications</a:t>
            </a:r>
            <a:r>
              <a:rPr lang="sl-SI" dirty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sl-SI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sl-SI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List1!$A$2:$A$3</c:f>
              <c:strCache>
                <c:ptCount val="2"/>
                <c:pt idx="0">
                  <c:v>Slovenia</c:v>
                </c:pt>
                <c:pt idx="1">
                  <c:v>Hungary</c:v>
                </c:pt>
              </c:strCache>
            </c:strRef>
          </c:cat>
          <c:val>
            <c:numRef>
              <c:f>List1!$B$2:$B$3</c:f>
              <c:numCache>
                <c:formatCode>General</c:formatCode>
                <c:ptCount val="2"/>
                <c:pt idx="0">
                  <c:v>6</c:v>
                </c:pt>
                <c:pt idx="1">
                  <c:v>6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l-SI" sz="1800" b="1" i="0" baseline="0">
                <a:effectLst/>
              </a:rPr>
              <a:t>Country of the Lead Partner in the received applications</a:t>
            </a:r>
            <a:endParaRPr lang="sl-SI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sl-SI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sl-SI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List5!$A$2:$A$3</c:f>
              <c:strCache>
                <c:ptCount val="2"/>
                <c:pt idx="0">
                  <c:v>Slovenia</c:v>
                </c:pt>
                <c:pt idx="1">
                  <c:v>Hungary</c:v>
                </c:pt>
              </c:strCache>
            </c:strRef>
          </c:cat>
          <c:val>
            <c:numRef>
              <c:f>List5!$B$2:$B$3</c:f>
              <c:numCache>
                <c:formatCode>General</c:formatCode>
                <c:ptCount val="2"/>
                <c:pt idx="0">
                  <c:v>15</c:v>
                </c:pt>
                <c:pt idx="1">
                  <c:v>11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2E4A7C-B38A-47AD-9727-BCE957F4271A}" type="doc">
      <dgm:prSet loTypeId="urn:microsoft.com/office/officeart/2005/8/layout/hList7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sl-SI"/>
        </a:p>
      </dgm:t>
    </dgm:pt>
    <dgm:pt modelId="{0F1A5073-709C-4A17-A186-58F14C303EA9}">
      <dgm:prSet phldrT="[besedilo]" custT="1"/>
      <dgm:spPr/>
      <dgm:t>
        <a:bodyPr/>
        <a:lstStyle/>
        <a:p>
          <a:endParaRPr lang="sl-SI" sz="2000" dirty="0" smtClean="0"/>
        </a:p>
        <a:p>
          <a:r>
            <a:rPr lang="sl-SI" sz="2000" b="1" dirty="0" smtClean="0"/>
            <a:t>6.307.722,16 </a:t>
          </a:r>
          <a:r>
            <a:rPr lang="en-US" sz="2000" b="1" dirty="0" smtClean="0"/>
            <a:t>€</a:t>
          </a:r>
          <a:endParaRPr lang="sl-SI" sz="2000" b="1" dirty="0"/>
        </a:p>
      </dgm:t>
    </dgm:pt>
    <dgm:pt modelId="{DCC89142-7D78-4307-A1B3-74824ED9F22D}" type="parTrans" cxnId="{43F54FEF-C86E-49D5-8649-6BBE81B0EDD2}">
      <dgm:prSet/>
      <dgm:spPr/>
      <dgm:t>
        <a:bodyPr/>
        <a:lstStyle/>
        <a:p>
          <a:endParaRPr lang="sl-SI"/>
        </a:p>
      </dgm:t>
    </dgm:pt>
    <dgm:pt modelId="{5AD4935C-F07D-42DD-B547-94FBDA9AC76A}" type="sibTrans" cxnId="{43F54FEF-C86E-49D5-8649-6BBE81B0EDD2}">
      <dgm:prSet/>
      <dgm:spPr/>
      <dgm:t>
        <a:bodyPr/>
        <a:lstStyle/>
        <a:p>
          <a:endParaRPr lang="sl-SI"/>
        </a:p>
      </dgm:t>
    </dgm:pt>
    <dgm:pt modelId="{8358E69D-E8A8-4928-AE64-E9431D40A79A}">
      <dgm:prSet phldrT="[besedilo]" custT="1"/>
      <dgm:spPr/>
      <dgm:t>
        <a:bodyPr/>
        <a:lstStyle/>
        <a:p>
          <a:endParaRPr lang="sl-SI" sz="2000" dirty="0" smtClean="0"/>
        </a:p>
        <a:p>
          <a:r>
            <a:rPr lang="sl-SI" sz="2000" b="1" dirty="0" smtClean="0"/>
            <a:t>332.722,86</a:t>
          </a:r>
          <a:r>
            <a:rPr lang="en-US" sz="2000" b="1" dirty="0" smtClean="0"/>
            <a:t>€  </a:t>
          </a:r>
          <a:endParaRPr lang="sl-SI" sz="2000" b="1" dirty="0"/>
        </a:p>
      </dgm:t>
    </dgm:pt>
    <dgm:pt modelId="{AF479319-4817-4315-93F0-82AB67E80B63}" type="parTrans" cxnId="{9B205254-4A6C-424E-9DEC-866D76A677E2}">
      <dgm:prSet/>
      <dgm:spPr/>
      <dgm:t>
        <a:bodyPr/>
        <a:lstStyle/>
        <a:p>
          <a:endParaRPr lang="sl-SI"/>
        </a:p>
      </dgm:t>
    </dgm:pt>
    <dgm:pt modelId="{A1CAD4D0-0BEC-4254-8472-3E2A42C5FAF2}" type="sibTrans" cxnId="{9B205254-4A6C-424E-9DEC-866D76A677E2}">
      <dgm:prSet/>
      <dgm:spPr/>
      <dgm:t>
        <a:bodyPr/>
        <a:lstStyle/>
        <a:p>
          <a:endParaRPr lang="sl-SI"/>
        </a:p>
      </dgm:t>
    </dgm:pt>
    <dgm:pt modelId="{5DD0289F-8350-4611-9E23-6869FB65B374}">
      <dgm:prSet custT="1"/>
      <dgm:spPr/>
      <dgm:t>
        <a:bodyPr/>
        <a:lstStyle/>
        <a:p>
          <a:endParaRPr lang="sl-SI" sz="2000" b="1" dirty="0" smtClean="0"/>
        </a:p>
        <a:p>
          <a:endParaRPr lang="sl-SI" sz="2000" b="1" dirty="0" smtClean="0"/>
        </a:p>
        <a:p>
          <a:r>
            <a:rPr lang="sl-SI" sz="2000" b="1" dirty="0" smtClean="0"/>
            <a:t>6.640.445,02</a:t>
          </a:r>
          <a:r>
            <a:rPr lang="en-US" sz="2000" b="1" dirty="0" smtClean="0"/>
            <a:t>€ </a:t>
          </a:r>
          <a:endParaRPr lang="sl-SI" sz="2000" b="1" dirty="0" smtClean="0"/>
        </a:p>
      </dgm:t>
    </dgm:pt>
    <dgm:pt modelId="{6B39DC85-408E-4E6D-BEC9-09B19393797C}" type="parTrans" cxnId="{018E1006-BE58-4BE9-B19A-832E6F265653}">
      <dgm:prSet/>
      <dgm:spPr/>
      <dgm:t>
        <a:bodyPr/>
        <a:lstStyle/>
        <a:p>
          <a:endParaRPr lang="sl-SI"/>
        </a:p>
      </dgm:t>
    </dgm:pt>
    <dgm:pt modelId="{2FDF1357-AD09-452F-AD8E-98AB44F33028}" type="sibTrans" cxnId="{018E1006-BE58-4BE9-B19A-832E6F265653}">
      <dgm:prSet/>
      <dgm:spPr/>
      <dgm:t>
        <a:bodyPr/>
        <a:lstStyle/>
        <a:p>
          <a:endParaRPr lang="sl-SI"/>
        </a:p>
      </dgm:t>
    </dgm:pt>
    <dgm:pt modelId="{07E6D124-B825-4951-92D6-FC990D85EA7A}" type="pres">
      <dgm:prSet presAssocID="{F12E4A7C-B38A-47AD-9727-BCE957F4271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sl-SI"/>
        </a:p>
      </dgm:t>
    </dgm:pt>
    <dgm:pt modelId="{7D557DDC-C5AA-4748-BA43-E508E2F48B8A}" type="pres">
      <dgm:prSet presAssocID="{F12E4A7C-B38A-47AD-9727-BCE957F4271A}" presName="fgShape" presStyleLbl="fgShp" presStyleIdx="0" presStyleCnt="1" custScaleY="145325" custLinFactNeighborX="376" custLinFactNeighborY="29469"/>
      <dgm:spPr/>
      <dgm:t>
        <a:bodyPr/>
        <a:lstStyle/>
        <a:p>
          <a:endParaRPr lang="en-GB"/>
        </a:p>
      </dgm:t>
    </dgm:pt>
    <dgm:pt modelId="{8363F49D-EB72-48FF-87BC-C03D96BD46EB}" type="pres">
      <dgm:prSet presAssocID="{F12E4A7C-B38A-47AD-9727-BCE957F4271A}" presName="linComp" presStyleCnt="0"/>
      <dgm:spPr/>
      <dgm:t>
        <a:bodyPr/>
        <a:lstStyle/>
        <a:p>
          <a:endParaRPr lang="en-GB"/>
        </a:p>
      </dgm:t>
    </dgm:pt>
    <dgm:pt modelId="{E03F9159-6E0B-4491-923A-CC49720CF475}" type="pres">
      <dgm:prSet presAssocID="{0F1A5073-709C-4A17-A186-58F14C303EA9}" presName="compNode" presStyleCnt="0"/>
      <dgm:spPr/>
      <dgm:t>
        <a:bodyPr/>
        <a:lstStyle/>
        <a:p>
          <a:endParaRPr lang="en-GB"/>
        </a:p>
      </dgm:t>
    </dgm:pt>
    <dgm:pt modelId="{4EE7C336-0659-4538-9A01-675547033CFE}" type="pres">
      <dgm:prSet presAssocID="{0F1A5073-709C-4A17-A186-58F14C303EA9}" presName="bkgdShape" presStyleLbl="node1" presStyleIdx="0" presStyleCnt="3" custLinFactNeighborX="-345" custLinFactNeighborY="-2027"/>
      <dgm:spPr/>
      <dgm:t>
        <a:bodyPr/>
        <a:lstStyle/>
        <a:p>
          <a:endParaRPr lang="sl-SI"/>
        </a:p>
      </dgm:t>
    </dgm:pt>
    <dgm:pt modelId="{5D5D98D1-2491-4FC2-A074-AF0133A4CC1F}" type="pres">
      <dgm:prSet presAssocID="{0F1A5073-709C-4A17-A186-58F14C303EA9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4D159D9B-B114-444D-A9C9-F4920E54CC24}" type="pres">
      <dgm:prSet presAssocID="{0F1A5073-709C-4A17-A186-58F14C303EA9}" presName="invisiNode" presStyleLbl="node1" presStyleIdx="0" presStyleCnt="3"/>
      <dgm:spPr/>
      <dgm:t>
        <a:bodyPr/>
        <a:lstStyle/>
        <a:p>
          <a:endParaRPr lang="en-GB"/>
        </a:p>
      </dgm:t>
    </dgm:pt>
    <dgm:pt modelId="{6EEBD641-1727-4424-888C-9E159974A898}" type="pres">
      <dgm:prSet presAssocID="{0F1A5073-709C-4A17-A186-58F14C303EA9}" presName="imagNode" presStyleLbl="fgImgPlace1" presStyleIdx="0" presStyleCnt="3"/>
      <dgm:spPr>
        <a:blipFill rotWithShape="1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2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677B1D69-8BCF-4E34-A38A-E0AA1E25D781}" type="pres">
      <dgm:prSet presAssocID="{5AD4935C-F07D-42DD-B547-94FBDA9AC76A}" presName="sibTrans" presStyleLbl="sibTrans2D1" presStyleIdx="0" presStyleCnt="0"/>
      <dgm:spPr/>
      <dgm:t>
        <a:bodyPr/>
        <a:lstStyle/>
        <a:p>
          <a:endParaRPr lang="sl-SI"/>
        </a:p>
      </dgm:t>
    </dgm:pt>
    <dgm:pt modelId="{990B6E5C-727A-465E-ACA6-8089A6439ACF}" type="pres">
      <dgm:prSet presAssocID="{8358E69D-E8A8-4928-AE64-E9431D40A79A}" presName="compNode" presStyleCnt="0"/>
      <dgm:spPr/>
      <dgm:t>
        <a:bodyPr/>
        <a:lstStyle/>
        <a:p>
          <a:endParaRPr lang="en-GB"/>
        </a:p>
      </dgm:t>
    </dgm:pt>
    <dgm:pt modelId="{B4F729D9-1E62-4046-8368-58C271C041A1}" type="pres">
      <dgm:prSet presAssocID="{8358E69D-E8A8-4928-AE64-E9431D40A79A}" presName="bkgdShape" presStyleLbl="node1" presStyleIdx="1" presStyleCnt="3"/>
      <dgm:spPr/>
      <dgm:t>
        <a:bodyPr/>
        <a:lstStyle/>
        <a:p>
          <a:endParaRPr lang="sl-SI"/>
        </a:p>
      </dgm:t>
    </dgm:pt>
    <dgm:pt modelId="{FCA9B3C9-F456-4214-A91C-9998ECEBA79A}" type="pres">
      <dgm:prSet presAssocID="{8358E69D-E8A8-4928-AE64-E9431D40A79A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4A22516B-3D44-492D-BECC-539EDA768394}" type="pres">
      <dgm:prSet presAssocID="{8358E69D-E8A8-4928-AE64-E9431D40A79A}" presName="invisiNode" presStyleLbl="node1" presStyleIdx="1" presStyleCnt="3"/>
      <dgm:spPr/>
      <dgm:t>
        <a:bodyPr/>
        <a:lstStyle/>
        <a:p>
          <a:endParaRPr lang="en-GB"/>
        </a:p>
      </dgm:t>
    </dgm:pt>
    <dgm:pt modelId="{1AEC591F-0E91-4B99-9763-C94740880DD6}" type="pres">
      <dgm:prSet presAssocID="{8358E69D-E8A8-4928-AE64-E9431D40A79A}" presName="imagNode" presStyleLbl="fgImgPlace1" presStyleIdx="1" presStyleCnt="3"/>
      <dgm:spPr>
        <a:blipFill rotWithShape="1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3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B7518362-6154-445E-84F9-6D27D093CF11}" type="pres">
      <dgm:prSet presAssocID="{A1CAD4D0-0BEC-4254-8472-3E2A42C5FAF2}" presName="sibTrans" presStyleLbl="sibTrans2D1" presStyleIdx="0" presStyleCnt="0"/>
      <dgm:spPr/>
      <dgm:t>
        <a:bodyPr/>
        <a:lstStyle/>
        <a:p>
          <a:endParaRPr lang="sl-SI"/>
        </a:p>
      </dgm:t>
    </dgm:pt>
    <dgm:pt modelId="{F61A7101-09B8-43D0-B713-92F5297A52DC}" type="pres">
      <dgm:prSet presAssocID="{5DD0289F-8350-4611-9E23-6869FB65B374}" presName="compNode" presStyleCnt="0"/>
      <dgm:spPr/>
      <dgm:t>
        <a:bodyPr/>
        <a:lstStyle/>
        <a:p>
          <a:endParaRPr lang="en-GB"/>
        </a:p>
      </dgm:t>
    </dgm:pt>
    <dgm:pt modelId="{BC743A3B-2D0F-483E-B7C4-C63FDCA737CA}" type="pres">
      <dgm:prSet presAssocID="{5DD0289F-8350-4611-9E23-6869FB65B374}" presName="bkgdShape" presStyleLbl="node1" presStyleIdx="2" presStyleCnt="3"/>
      <dgm:spPr/>
      <dgm:t>
        <a:bodyPr/>
        <a:lstStyle/>
        <a:p>
          <a:endParaRPr lang="sl-SI"/>
        </a:p>
      </dgm:t>
    </dgm:pt>
    <dgm:pt modelId="{9C1DD4AB-1A2A-431A-BED4-48AD9115D7F0}" type="pres">
      <dgm:prSet presAssocID="{5DD0289F-8350-4611-9E23-6869FB65B374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14360F16-6310-4EE9-839B-E8DDF5EF897D}" type="pres">
      <dgm:prSet presAssocID="{5DD0289F-8350-4611-9E23-6869FB65B374}" presName="invisiNode" presStyleLbl="node1" presStyleIdx="2" presStyleCnt="3"/>
      <dgm:spPr/>
      <dgm:t>
        <a:bodyPr/>
        <a:lstStyle/>
        <a:p>
          <a:endParaRPr lang="en-GB"/>
        </a:p>
      </dgm:t>
    </dgm:pt>
    <dgm:pt modelId="{B0FBE3EA-A990-46B6-B70B-59EC3EC21C1D}" type="pres">
      <dgm:prSet presAssocID="{5DD0289F-8350-4611-9E23-6869FB65B374}" presName="imagNode" presStyleLbl="fgImgPlace1" presStyleIdx="2" presStyleCnt="3"/>
      <dgm:spPr>
        <a:blipFill rotWithShape="1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4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</dgm:spPr>
      <dgm:t>
        <a:bodyPr/>
        <a:lstStyle/>
        <a:p>
          <a:endParaRPr lang="en-GB"/>
        </a:p>
      </dgm:t>
    </dgm:pt>
  </dgm:ptLst>
  <dgm:cxnLst>
    <dgm:cxn modelId="{2C4FD955-A482-4543-B818-B3204EF70783}" type="presOf" srcId="{A1CAD4D0-0BEC-4254-8472-3E2A42C5FAF2}" destId="{B7518362-6154-445E-84F9-6D27D093CF11}" srcOrd="0" destOrd="0" presId="urn:microsoft.com/office/officeart/2005/8/layout/hList7"/>
    <dgm:cxn modelId="{43F54FEF-C86E-49D5-8649-6BBE81B0EDD2}" srcId="{F12E4A7C-B38A-47AD-9727-BCE957F4271A}" destId="{0F1A5073-709C-4A17-A186-58F14C303EA9}" srcOrd="0" destOrd="0" parTransId="{DCC89142-7D78-4307-A1B3-74824ED9F22D}" sibTransId="{5AD4935C-F07D-42DD-B547-94FBDA9AC76A}"/>
    <dgm:cxn modelId="{29090F74-CF28-4B54-B74F-6B9BC7F7DDC5}" type="presOf" srcId="{8358E69D-E8A8-4928-AE64-E9431D40A79A}" destId="{FCA9B3C9-F456-4214-A91C-9998ECEBA79A}" srcOrd="1" destOrd="0" presId="urn:microsoft.com/office/officeart/2005/8/layout/hList7"/>
    <dgm:cxn modelId="{9B205254-4A6C-424E-9DEC-866D76A677E2}" srcId="{F12E4A7C-B38A-47AD-9727-BCE957F4271A}" destId="{8358E69D-E8A8-4928-AE64-E9431D40A79A}" srcOrd="1" destOrd="0" parTransId="{AF479319-4817-4315-93F0-82AB67E80B63}" sibTransId="{A1CAD4D0-0BEC-4254-8472-3E2A42C5FAF2}"/>
    <dgm:cxn modelId="{018E1006-BE58-4BE9-B19A-832E6F265653}" srcId="{F12E4A7C-B38A-47AD-9727-BCE957F4271A}" destId="{5DD0289F-8350-4611-9E23-6869FB65B374}" srcOrd="2" destOrd="0" parTransId="{6B39DC85-408E-4E6D-BEC9-09B19393797C}" sibTransId="{2FDF1357-AD09-452F-AD8E-98AB44F33028}"/>
    <dgm:cxn modelId="{4458D1A4-3760-4AF3-B65F-DBBBBBFA7BF8}" type="presOf" srcId="{0F1A5073-709C-4A17-A186-58F14C303EA9}" destId="{4EE7C336-0659-4538-9A01-675547033CFE}" srcOrd="0" destOrd="0" presId="urn:microsoft.com/office/officeart/2005/8/layout/hList7"/>
    <dgm:cxn modelId="{88ECA4F4-DBBC-40B0-9A9A-032B9ADE371D}" type="presOf" srcId="{5DD0289F-8350-4611-9E23-6869FB65B374}" destId="{BC743A3B-2D0F-483E-B7C4-C63FDCA737CA}" srcOrd="0" destOrd="0" presId="urn:microsoft.com/office/officeart/2005/8/layout/hList7"/>
    <dgm:cxn modelId="{58FB6F51-7C38-46E2-9C6C-28B232B86CDB}" type="presOf" srcId="{5AD4935C-F07D-42DD-B547-94FBDA9AC76A}" destId="{677B1D69-8BCF-4E34-A38A-E0AA1E25D781}" srcOrd="0" destOrd="0" presId="urn:microsoft.com/office/officeart/2005/8/layout/hList7"/>
    <dgm:cxn modelId="{A539C537-48F7-487B-9C01-61E0C0869D13}" type="presOf" srcId="{F12E4A7C-B38A-47AD-9727-BCE957F4271A}" destId="{07E6D124-B825-4951-92D6-FC990D85EA7A}" srcOrd="0" destOrd="0" presId="urn:microsoft.com/office/officeart/2005/8/layout/hList7"/>
    <dgm:cxn modelId="{D1D20B46-43B9-42C8-AF0C-BA676AAE5DC4}" type="presOf" srcId="{0F1A5073-709C-4A17-A186-58F14C303EA9}" destId="{5D5D98D1-2491-4FC2-A074-AF0133A4CC1F}" srcOrd="1" destOrd="0" presId="urn:microsoft.com/office/officeart/2005/8/layout/hList7"/>
    <dgm:cxn modelId="{08C3D55E-5517-477D-BCE0-3024F03B9D9A}" type="presOf" srcId="{8358E69D-E8A8-4928-AE64-E9431D40A79A}" destId="{B4F729D9-1E62-4046-8368-58C271C041A1}" srcOrd="0" destOrd="0" presId="urn:microsoft.com/office/officeart/2005/8/layout/hList7"/>
    <dgm:cxn modelId="{1E70B291-4937-43B2-B44C-1543F4ADD4E7}" type="presOf" srcId="{5DD0289F-8350-4611-9E23-6869FB65B374}" destId="{9C1DD4AB-1A2A-431A-BED4-48AD9115D7F0}" srcOrd="1" destOrd="0" presId="urn:microsoft.com/office/officeart/2005/8/layout/hList7"/>
    <dgm:cxn modelId="{2EC8ADB4-613D-4F05-BAA8-F622F2443BF6}" type="presParOf" srcId="{07E6D124-B825-4951-92D6-FC990D85EA7A}" destId="{7D557DDC-C5AA-4748-BA43-E508E2F48B8A}" srcOrd="0" destOrd="0" presId="urn:microsoft.com/office/officeart/2005/8/layout/hList7"/>
    <dgm:cxn modelId="{88D68747-56D8-421F-B3B7-3BC205D8F7B9}" type="presParOf" srcId="{07E6D124-B825-4951-92D6-FC990D85EA7A}" destId="{8363F49D-EB72-48FF-87BC-C03D96BD46EB}" srcOrd="1" destOrd="0" presId="urn:microsoft.com/office/officeart/2005/8/layout/hList7"/>
    <dgm:cxn modelId="{413EDD41-C722-48C9-98C2-FDA9657779B0}" type="presParOf" srcId="{8363F49D-EB72-48FF-87BC-C03D96BD46EB}" destId="{E03F9159-6E0B-4491-923A-CC49720CF475}" srcOrd="0" destOrd="0" presId="urn:microsoft.com/office/officeart/2005/8/layout/hList7"/>
    <dgm:cxn modelId="{EDB5F041-317B-4306-AEC1-1D05FD07B396}" type="presParOf" srcId="{E03F9159-6E0B-4491-923A-CC49720CF475}" destId="{4EE7C336-0659-4538-9A01-675547033CFE}" srcOrd="0" destOrd="0" presId="urn:microsoft.com/office/officeart/2005/8/layout/hList7"/>
    <dgm:cxn modelId="{BB1CD4C3-6F40-4D0C-B211-448847BA47D9}" type="presParOf" srcId="{E03F9159-6E0B-4491-923A-CC49720CF475}" destId="{5D5D98D1-2491-4FC2-A074-AF0133A4CC1F}" srcOrd="1" destOrd="0" presId="urn:microsoft.com/office/officeart/2005/8/layout/hList7"/>
    <dgm:cxn modelId="{ADB8EF86-64C7-4493-8C46-F8E1E3793AE3}" type="presParOf" srcId="{E03F9159-6E0B-4491-923A-CC49720CF475}" destId="{4D159D9B-B114-444D-A9C9-F4920E54CC24}" srcOrd="2" destOrd="0" presId="urn:microsoft.com/office/officeart/2005/8/layout/hList7"/>
    <dgm:cxn modelId="{E81492EA-2832-4B59-8992-117DEF86AD05}" type="presParOf" srcId="{E03F9159-6E0B-4491-923A-CC49720CF475}" destId="{6EEBD641-1727-4424-888C-9E159974A898}" srcOrd="3" destOrd="0" presId="urn:microsoft.com/office/officeart/2005/8/layout/hList7"/>
    <dgm:cxn modelId="{5CBFA114-D3EA-4843-B1F1-19E0778DCEBE}" type="presParOf" srcId="{8363F49D-EB72-48FF-87BC-C03D96BD46EB}" destId="{677B1D69-8BCF-4E34-A38A-E0AA1E25D781}" srcOrd="1" destOrd="0" presId="urn:microsoft.com/office/officeart/2005/8/layout/hList7"/>
    <dgm:cxn modelId="{6A6232F2-41FB-4E81-A793-AB7CC2F5B53E}" type="presParOf" srcId="{8363F49D-EB72-48FF-87BC-C03D96BD46EB}" destId="{990B6E5C-727A-465E-ACA6-8089A6439ACF}" srcOrd="2" destOrd="0" presId="urn:microsoft.com/office/officeart/2005/8/layout/hList7"/>
    <dgm:cxn modelId="{6045C05E-C979-41DE-8E63-F21B37E9501A}" type="presParOf" srcId="{990B6E5C-727A-465E-ACA6-8089A6439ACF}" destId="{B4F729D9-1E62-4046-8368-58C271C041A1}" srcOrd="0" destOrd="0" presId="urn:microsoft.com/office/officeart/2005/8/layout/hList7"/>
    <dgm:cxn modelId="{0B56C946-4EEF-4422-86AD-429D2E78765B}" type="presParOf" srcId="{990B6E5C-727A-465E-ACA6-8089A6439ACF}" destId="{FCA9B3C9-F456-4214-A91C-9998ECEBA79A}" srcOrd="1" destOrd="0" presId="urn:microsoft.com/office/officeart/2005/8/layout/hList7"/>
    <dgm:cxn modelId="{1199D7F4-9362-4FDB-B58F-1412EB51D03F}" type="presParOf" srcId="{990B6E5C-727A-465E-ACA6-8089A6439ACF}" destId="{4A22516B-3D44-492D-BECC-539EDA768394}" srcOrd="2" destOrd="0" presId="urn:microsoft.com/office/officeart/2005/8/layout/hList7"/>
    <dgm:cxn modelId="{C082E38D-23A7-445D-BE35-FED0548BA9AE}" type="presParOf" srcId="{990B6E5C-727A-465E-ACA6-8089A6439ACF}" destId="{1AEC591F-0E91-4B99-9763-C94740880DD6}" srcOrd="3" destOrd="0" presId="urn:microsoft.com/office/officeart/2005/8/layout/hList7"/>
    <dgm:cxn modelId="{EB9C8457-9634-4EFF-9C7C-D1C890204025}" type="presParOf" srcId="{8363F49D-EB72-48FF-87BC-C03D96BD46EB}" destId="{B7518362-6154-445E-84F9-6D27D093CF11}" srcOrd="3" destOrd="0" presId="urn:microsoft.com/office/officeart/2005/8/layout/hList7"/>
    <dgm:cxn modelId="{DB553045-BADB-4676-A067-4172BA34806E}" type="presParOf" srcId="{8363F49D-EB72-48FF-87BC-C03D96BD46EB}" destId="{F61A7101-09B8-43D0-B713-92F5297A52DC}" srcOrd="4" destOrd="0" presId="urn:microsoft.com/office/officeart/2005/8/layout/hList7"/>
    <dgm:cxn modelId="{457F48D7-240E-49E3-A3BA-D2991F4E4D25}" type="presParOf" srcId="{F61A7101-09B8-43D0-B713-92F5297A52DC}" destId="{BC743A3B-2D0F-483E-B7C4-C63FDCA737CA}" srcOrd="0" destOrd="0" presId="urn:microsoft.com/office/officeart/2005/8/layout/hList7"/>
    <dgm:cxn modelId="{A8CD0668-9148-4B23-9E56-4CDE7DC94760}" type="presParOf" srcId="{F61A7101-09B8-43D0-B713-92F5297A52DC}" destId="{9C1DD4AB-1A2A-431A-BED4-48AD9115D7F0}" srcOrd="1" destOrd="0" presId="urn:microsoft.com/office/officeart/2005/8/layout/hList7"/>
    <dgm:cxn modelId="{DF069384-ED65-484D-9BE8-CCD560CEBE4A}" type="presParOf" srcId="{F61A7101-09B8-43D0-B713-92F5297A52DC}" destId="{14360F16-6310-4EE9-839B-E8DDF5EF897D}" srcOrd="2" destOrd="0" presId="urn:microsoft.com/office/officeart/2005/8/layout/hList7"/>
    <dgm:cxn modelId="{3C074DB6-E0AD-45CD-99A2-2E34C098AF32}" type="presParOf" srcId="{F61A7101-09B8-43D0-B713-92F5297A52DC}" destId="{B0FBE3EA-A990-46B6-B70B-59EC3EC21C1D}" srcOrd="3" destOrd="0" presId="urn:microsoft.com/office/officeart/2005/8/layout/hList7"/>
  </dgm:cxnLst>
  <dgm:bg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0181B9-9B6A-4163-8F63-7A5F3BD7A4F7}" type="doc">
      <dgm:prSet loTypeId="urn:microsoft.com/office/officeart/2005/8/layout/radial4" loCatId="relationship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sl-SI"/>
        </a:p>
      </dgm:t>
    </dgm:pt>
    <dgm:pt modelId="{C4FA32A1-1ED7-4C87-A9C6-EA5E8DA52673}">
      <dgm:prSet phldrT="[besedilo]"/>
      <dgm:spPr/>
      <dgm:t>
        <a:bodyPr/>
        <a:lstStyle/>
        <a:p>
          <a:r>
            <a:rPr lang="sl-SI" dirty="0" smtClean="0"/>
            <a:t>MC</a:t>
          </a:r>
          <a:endParaRPr lang="sl-SI" dirty="0"/>
        </a:p>
      </dgm:t>
    </dgm:pt>
    <dgm:pt modelId="{FC062A02-27B1-4943-AC87-00EBE76FD28E}" type="parTrans" cxnId="{7C1F7332-5E80-4839-B084-FC4D373F0128}">
      <dgm:prSet/>
      <dgm:spPr/>
      <dgm:t>
        <a:bodyPr/>
        <a:lstStyle/>
        <a:p>
          <a:endParaRPr lang="sl-SI"/>
        </a:p>
      </dgm:t>
    </dgm:pt>
    <dgm:pt modelId="{37F95647-5123-4D41-8764-8345C6807CAF}" type="sibTrans" cxnId="{7C1F7332-5E80-4839-B084-FC4D373F0128}">
      <dgm:prSet/>
      <dgm:spPr/>
      <dgm:t>
        <a:bodyPr/>
        <a:lstStyle/>
        <a:p>
          <a:endParaRPr lang="sl-SI"/>
        </a:p>
      </dgm:t>
    </dgm:pt>
    <dgm:pt modelId="{1421B24C-236C-48FD-890A-D77034ECD631}">
      <dgm:prSet phldrT="[besedilo]"/>
      <dgm:spPr/>
      <dgm:t>
        <a:bodyPr/>
        <a:lstStyle/>
        <a:p>
          <a:r>
            <a:rPr lang="sl-SI" dirty="0" smtClean="0"/>
            <a:t>19 (2*)</a:t>
          </a:r>
        </a:p>
        <a:p>
          <a:r>
            <a:rPr lang="sl-SI" dirty="0" smtClean="0"/>
            <a:t>administrative </a:t>
          </a:r>
          <a:r>
            <a:rPr lang="sl-SI" dirty="0" err="1" smtClean="0"/>
            <a:t>ineligible</a:t>
          </a:r>
          <a:endParaRPr lang="sl-SI" dirty="0"/>
        </a:p>
      </dgm:t>
    </dgm:pt>
    <dgm:pt modelId="{A6E7EB58-1C07-4DF1-8A5C-0BEB4C6FC7C7}" type="parTrans" cxnId="{BC911BEC-362F-4E06-BA58-40FF58F1165E}">
      <dgm:prSet/>
      <dgm:spPr/>
      <dgm:t>
        <a:bodyPr/>
        <a:lstStyle/>
        <a:p>
          <a:endParaRPr lang="sl-SI"/>
        </a:p>
      </dgm:t>
    </dgm:pt>
    <dgm:pt modelId="{F7050CD3-7E77-47CC-8C54-4B4636894698}" type="sibTrans" cxnId="{BC911BEC-362F-4E06-BA58-40FF58F1165E}">
      <dgm:prSet/>
      <dgm:spPr/>
      <dgm:t>
        <a:bodyPr/>
        <a:lstStyle/>
        <a:p>
          <a:endParaRPr lang="sl-SI"/>
        </a:p>
      </dgm:t>
    </dgm:pt>
    <dgm:pt modelId="{0438EBBD-5DBB-48FE-8709-BB992D7F197A}">
      <dgm:prSet phldrT="[besedilo]"/>
      <dgm:spPr/>
      <dgm:t>
        <a:bodyPr/>
        <a:lstStyle/>
        <a:p>
          <a:r>
            <a:rPr lang="sl-SI" dirty="0" smtClean="0"/>
            <a:t>26 </a:t>
          </a:r>
          <a:r>
            <a:rPr lang="sl-SI" dirty="0" err="1" smtClean="0"/>
            <a:t>received</a:t>
          </a:r>
          <a:endParaRPr lang="sl-SI" dirty="0"/>
        </a:p>
      </dgm:t>
    </dgm:pt>
    <dgm:pt modelId="{5D27099C-9998-4713-B7BD-37B23CFB8117}" type="parTrans" cxnId="{54A761ED-459D-4EC8-BBF1-76CFFA6B3F27}">
      <dgm:prSet/>
      <dgm:spPr/>
      <dgm:t>
        <a:bodyPr/>
        <a:lstStyle/>
        <a:p>
          <a:endParaRPr lang="sl-SI"/>
        </a:p>
      </dgm:t>
    </dgm:pt>
    <dgm:pt modelId="{59A71314-62CE-494D-B46A-14BB8DC47D64}" type="sibTrans" cxnId="{54A761ED-459D-4EC8-BBF1-76CFFA6B3F27}">
      <dgm:prSet/>
      <dgm:spPr/>
      <dgm:t>
        <a:bodyPr/>
        <a:lstStyle/>
        <a:p>
          <a:endParaRPr lang="sl-SI"/>
        </a:p>
      </dgm:t>
    </dgm:pt>
    <dgm:pt modelId="{EB04B96B-F2FF-4705-A73C-4C5A306453AC}">
      <dgm:prSet phldrT="[besedilo]"/>
      <dgm:spPr/>
      <dgm:t>
        <a:bodyPr/>
        <a:lstStyle/>
        <a:p>
          <a:r>
            <a:rPr lang="sl-SI" dirty="0" smtClean="0"/>
            <a:t>9 </a:t>
          </a:r>
          <a:r>
            <a:rPr lang="sl-SI" dirty="0" err="1" smtClean="0"/>
            <a:t>for</a:t>
          </a:r>
          <a:r>
            <a:rPr lang="sl-SI" dirty="0" smtClean="0"/>
            <a:t> </a:t>
          </a:r>
          <a:r>
            <a:rPr lang="sl-SI" dirty="0" err="1" smtClean="0"/>
            <a:t>the</a:t>
          </a:r>
          <a:r>
            <a:rPr lang="sl-SI" dirty="0" smtClean="0"/>
            <a:t> MC </a:t>
          </a:r>
          <a:r>
            <a:rPr lang="sl-SI" dirty="0" err="1" smtClean="0"/>
            <a:t>decision</a:t>
          </a:r>
          <a:r>
            <a:rPr lang="sl-SI" dirty="0" smtClean="0"/>
            <a:t> </a:t>
          </a:r>
          <a:r>
            <a:rPr lang="sl-SI" dirty="0" err="1" smtClean="0"/>
            <a:t>after</a:t>
          </a:r>
          <a:r>
            <a:rPr lang="sl-SI" dirty="0" smtClean="0"/>
            <a:t> </a:t>
          </a:r>
          <a:r>
            <a:rPr lang="sl-SI" dirty="0" err="1" smtClean="0"/>
            <a:t>quality</a:t>
          </a:r>
          <a:r>
            <a:rPr lang="sl-SI" dirty="0" smtClean="0"/>
            <a:t> </a:t>
          </a:r>
          <a:r>
            <a:rPr lang="sl-SI" dirty="0" err="1" smtClean="0"/>
            <a:t>check</a:t>
          </a:r>
          <a:endParaRPr lang="sl-SI" dirty="0"/>
        </a:p>
      </dgm:t>
    </dgm:pt>
    <dgm:pt modelId="{B8D4F141-27F9-48A8-BFB3-736FA7F71316}" type="parTrans" cxnId="{3C1837B7-5503-4DC8-8F77-234736DC381E}">
      <dgm:prSet/>
      <dgm:spPr/>
      <dgm:t>
        <a:bodyPr/>
        <a:lstStyle/>
        <a:p>
          <a:endParaRPr lang="sl-SI"/>
        </a:p>
      </dgm:t>
    </dgm:pt>
    <dgm:pt modelId="{410EC609-51C7-44AC-A401-4399E4B38248}" type="sibTrans" cxnId="{3C1837B7-5503-4DC8-8F77-234736DC381E}">
      <dgm:prSet/>
      <dgm:spPr/>
      <dgm:t>
        <a:bodyPr/>
        <a:lstStyle/>
        <a:p>
          <a:endParaRPr lang="sl-SI"/>
        </a:p>
      </dgm:t>
    </dgm:pt>
    <dgm:pt modelId="{C36AD3DC-F400-4BE2-AC77-73B34484D590}" type="pres">
      <dgm:prSet presAssocID="{8B0181B9-9B6A-4163-8F63-7A5F3BD7A4F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sl-SI"/>
        </a:p>
      </dgm:t>
    </dgm:pt>
    <dgm:pt modelId="{F6C7BF9E-6EE9-4D7D-BCCA-F53FEEB94BC8}" type="pres">
      <dgm:prSet presAssocID="{C4FA32A1-1ED7-4C87-A9C6-EA5E8DA52673}" presName="centerShape" presStyleLbl="node0" presStyleIdx="0" presStyleCnt="1"/>
      <dgm:spPr/>
      <dgm:t>
        <a:bodyPr/>
        <a:lstStyle/>
        <a:p>
          <a:endParaRPr lang="sl-SI"/>
        </a:p>
      </dgm:t>
    </dgm:pt>
    <dgm:pt modelId="{8E30A4C7-9383-40D4-A293-FC9A2D5077D0}" type="pres">
      <dgm:prSet presAssocID="{A6E7EB58-1C07-4DF1-8A5C-0BEB4C6FC7C7}" presName="parTrans" presStyleLbl="bgSibTrans2D1" presStyleIdx="0" presStyleCnt="3"/>
      <dgm:spPr/>
      <dgm:t>
        <a:bodyPr/>
        <a:lstStyle/>
        <a:p>
          <a:endParaRPr lang="sl-SI"/>
        </a:p>
      </dgm:t>
    </dgm:pt>
    <dgm:pt modelId="{B755FB76-480E-4BB9-ABFA-2D3579EB86C0}" type="pres">
      <dgm:prSet presAssocID="{1421B24C-236C-48FD-890A-D77034ECD63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3D8456D9-EC50-43FB-97A8-0E5CCBE4CB41}" type="pres">
      <dgm:prSet presAssocID="{5D27099C-9998-4713-B7BD-37B23CFB8117}" presName="parTrans" presStyleLbl="bgSibTrans2D1" presStyleIdx="1" presStyleCnt="3"/>
      <dgm:spPr/>
      <dgm:t>
        <a:bodyPr/>
        <a:lstStyle/>
        <a:p>
          <a:endParaRPr lang="sl-SI"/>
        </a:p>
      </dgm:t>
    </dgm:pt>
    <dgm:pt modelId="{BF59C306-497E-4173-8074-97198459816F}" type="pres">
      <dgm:prSet presAssocID="{0438EBBD-5DBB-48FE-8709-BB992D7F197A}" presName="node" presStyleLbl="node1" presStyleIdx="1" presStyleCnt="3" custRadScaleRad="127668" custRadScaleInc="-986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323DBA38-0BF3-490B-8CAE-8DBB1628D650}" type="pres">
      <dgm:prSet presAssocID="{B8D4F141-27F9-48A8-BFB3-736FA7F71316}" presName="parTrans" presStyleLbl="bgSibTrans2D1" presStyleIdx="2" presStyleCnt="3"/>
      <dgm:spPr/>
      <dgm:t>
        <a:bodyPr/>
        <a:lstStyle/>
        <a:p>
          <a:endParaRPr lang="sl-SI"/>
        </a:p>
      </dgm:t>
    </dgm:pt>
    <dgm:pt modelId="{3FA9F1BE-5C42-415E-874C-D4F471119F34}" type="pres">
      <dgm:prSet presAssocID="{EB04B96B-F2FF-4705-A73C-4C5A306453AC}" presName="node" presStyleLbl="node1" presStyleIdx="2" presStyleCnt="3" custRadScaleRad="101929" custRadScaleInc="-297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</dgm:ptLst>
  <dgm:cxnLst>
    <dgm:cxn modelId="{43BC42EB-1BB8-4D57-A0AC-2AD26A2C59BA}" type="presOf" srcId="{1421B24C-236C-48FD-890A-D77034ECD631}" destId="{B755FB76-480E-4BB9-ABFA-2D3579EB86C0}" srcOrd="0" destOrd="0" presId="urn:microsoft.com/office/officeart/2005/8/layout/radial4"/>
    <dgm:cxn modelId="{AA4237D5-9941-4872-8AE5-8D2445000C24}" type="presOf" srcId="{B8D4F141-27F9-48A8-BFB3-736FA7F71316}" destId="{323DBA38-0BF3-490B-8CAE-8DBB1628D650}" srcOrd="0" destOrd="0" presId="urn:microsoft.com/office/officeart/2005/8/layout/radial4"/>
    <dgm:cxn modelId="{1A7218E6-18C6-4278-8828-6547CF7F5F36}" type="presOf" srcId="{8B0181B9-9B6A-4163-8F63-7A5F3BD7A4F7}" destId="{C36AD3DC-F400-4BE2-AC77-73B34484D590}" srcOrd="0" destOrd="0" presId="urn:microsoft.com/office/officeart/2005/8/layout/radial4"/>
    <dgm:cxn modelId="{81E8A634-FA9F-4160-AF04-E70A42585621}" type="presOf" srcId="{0438EBBD-5DBB-48FE-8709-BB992D7F197A}" destId="{BF59C306-497E-4173-8074-97198459816F}" srcOrd="0" destOrd="0" presId="urn:microsoft.com/office/officeart/2005/8/layout/radial4"/>
    <dgm:cxn modelId="{BC911BEC-362F-4E06-BA58-40FF58F1165E}" srcId="{C4FA32A1-1ED7-4C87-A9C6-EA5E8DA52673}" destId="{1421B24C-236C-48FD-890A-D77034ECD631}" srcOrd="0" destOrd="0" parTransId="{A6E7EB58-1C07-4DF1-8A5C-0BEB4C6FC7C7}" sibTransId="{F7050CD3-7E77-47CC-8C54-4B4636894698}"/>
    <dgm:cxn modelId="{7C1F7332-5E80-4839-B084-FC4D373F0128}" srcId="{8B0181B9-9B6A-4163-8F63-7A5F3BD7A4F7}" destId="{C4FA32A1-1ED7-4C87-A9C6-EA5E8DA52673}" srcOrd="0" destOrd="0" parTransId="{FC062A02-27B1-4943-AC87-00EBE76FD28E}" sibTransId="{37F95647-5123-4D41-8764-8345C6807CAF}"/>
    <dgm:cxn modelId="{54A761ED-459D-4EC8-BBF1-76CFFA6B3F27}" srcId="{C4FA32A1-1ED7-4C87-A9C6-EA5E8DA52673}" destId="{0438EBBD-5DBB-48FE-8709-BB992D7F197A}" srcOrd="1" destOrd="0" parTransId="{5D27099C-9998-4713-B7BD-37B23CFB8117}" sibTransId="{59A71314-62CE-494D-B46A-14BB8DC47D64}"/>
    <dgm:cxn modelId="{183FD12E-BC40-4BC2-A5C2-29A3878E5733}" type="presOf" srcId="{A6E7EB58-1C07-4DF1-8A5C-0BEB4C6FC7C7}" destId="{8E30A4C7-9383-40D4-A293-FC9A2D5077D0}" srcOrd="0" destOrd="0" presId="urn:microsoft.com/office/officeart/2005/8/layout/radial4"/>
    <dgm:cxn modelId="{D44E3334-ED0C-4777-B3D3-5119B396CCD8}" type="presOf" srcId="{EB04B96B-F2FF-4705-A73C-4C5A306453AC}" destId="{3FA9F1BE-5C42-415E-874C-D4F471119F34}" srcOrd="0" destOrd="0" presId="urn:microsoft.com/office/officeart/2005/8/layout/radial4"/>
    <dgm:cxn modelId="{69DF0FF7-961A-4387-BF48-90F63D0FAE20}" type="presOf" srcId="{C4FA32A1-1ED7-4C87-A9C6-EA5E8DA52673}" destId="{F6C7BF9E-6EE9-4D7D-BCCA-F53FEEB94BC8}" srcOrd="0" destOrd="0" presId="urn:microsoft.com/office/officeart/2005/8/layout/radial4"/>
    <dgm:cxn modelId="{EE70D1EE-781B-4155-A17C-085BE5305A2E}" type="presOf" srcId="{5D27099C-9998-4713-B7BD-37B23CFB8117}" destId="{3D8456D9-EC50-43FB-97A8-0E5CCBE4CB41}" srcOrd="0" destOrd="0" presId="urn:microsoft.com/office/officeart/2005/8/layout/radial4"/>
    <dgm:cxn modelId="{3C1837B7-5503-4DC8-8F77-234736DC381E}" srcId="{C4FA32A1-1ED7-4C87-A9C6-EA5E8DA52673}" destId="{EB04B96B-F2FF-4705-A73C-4C5A306453AC}" srcOrd="2" destOrd="0" parTransId="{B8D4F141-27F9-48A8-BFB3-736FA7F71316}" sibTransId="{410EC609-51C7-44AC-A401-4399E4B38248}"/>
    <dgm:cxn modelId="{86E3421F-E164-450B-904A-CFDA9FBF235E}" type="presParOf" srcId="{C36AD3DC-F400-4BE2-AC77-73B34484D590}" destId="{F6C7BF9E-6EE9-4D7D-BCCA-F53FEEB94BC8}" srcOrd="0" destOrd="0" presId="urn:microsoft.com/office/officeart/2005/8/layout/radial4"/>
    <dgm:cxn modelId="{7FF2A49B-2B42-452F-8C54-0B1E9325D1EF}" type="presParOf" srcId="{C36AD3DC-F400-4BE2-AC77-73B34484D590}" destId="{8E30A4C7-9383-40D4-A293-FC9A2D5077D0}" srcOrd="1" destOrd="0" presId="urn:microsoft.com/office/officeart/2005/8/layout/radial4"/>
    <dgm:cxn modelId="{2BEED4C6-6A35-4CF5-83E4-61F79995C34B}" type="presParOf" srcId="{C36AD3DC-F400-4BE2-AC77-73B34484D590}" destId="{B755FB76-480E-4BB9-ABFA-2D3579EB86C0}" srcOrd="2" destOrd="0" presId="urn:microsoft.com/office/officeart/2005/8/layout/radial4"/>
    <dgm:cxn modelId="{4440AC4C-3018-4439-94F7-AD062B875356}" type="presParOf" srcId="{C36AD3DC-F400-4BE2-AC77-73B34484D590}" destId="{3D8456D9-EC50-43FB-97A8-0E5CCBE4CB41}" srcOrd="3" destOrd="0" presId="urn:microsoft.com/office/officeart/2005/8/layout/radial4"/>
    <dgm:cxn modelId="{41C6100C-1E49-4136-80BE-1988A3B48FA5}" type="presParOf" srcId="{C36AD3DC-F400-4BE2-AC77-73B34484D590}" destId="{BF59C306-497E-4173-8074-97198459816F}" srcOrd="4" destOrd="0" presId="urn:microsoft.com/office/officeart/2005/8/layout/radial4"/>
    <dgm:cxn modelId="{3588E84A-7576-44CC-B49B-0D076068339B}" type="presParOf" srcId="{C36AD3DC-F400-4BE2-AC77-73B34484D590}" destId="{323DBA38-0BF3-490B-8CAE-8DBB1628D650}" srcOrd="5" destOrd="0" presId="urn:microsoft.com/office/officeart/2005/8/layout/radial4"/>
    <dgm:cxn modelId="{3AC79046-A8B9-4799-8206-9C2789FB40BB}" type="presParOf" srcId="{C36AD3DC-F400-4BE2-AC77-73B34484D590}" destId="{3FA9F1BE-5C42-415E-874C-D4F471119F34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0.42489</cdr:x>
      <cdr:y>0.9248</cdr:y>
    </cdr:from>
    <cdr:to>
      <cdr:x>1</cdr:x>
      <cdr:y>1</cdr:y>
    </cdr:to>
    <cdr:sp macro="" textlink="">
      <cdr:nvSpPr>
        <cdr:cNvPr id="2" name="Naslov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3243979" y="3859883"/>
          <a:ext cx="4390889" cy="3138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 fontScale="90000"/>
        </a:bodyPr>
        <a:lstStyle xmlns:a="http://schemas.openxmlformats.org/drawingml/2006/main">
          <a:lvl1pPr algn="l" defTabSz="457200" rtl="0" eaLnBrk="1" latinLnBrk="0" hangingPunct="1">
            <a:spcBef>
              <a:spcPct val="0"/>
            </a:spcBef>
            <a:buNone/>
            <a:defRPr sz="3200" b="1" i="0" kern="1200">
              <a:solidFill>
                <a:schemeClr val="tx1"/>
              </a:solidFill>
              <a:latin typeface="Open Sans"/>
              <a:ea typeface="+mj-ea"/>
              <a:cs typeface="+mj-cs"/>
            </a:defRPr>
          </a:lvl1pPr>
        </a:lstStyle>
        <a:p xmlns:a="http://schemas.openxmlformats.org/drawingml/2006/main">
          <a:r>
            <a:rPr lang="sl-SI" sz="1200" dirty="0">
              <a:solidFill>
                <a:srgbClr val="C00000"/>
              </a:solidFill>
            </a:rPr>
            <a:t>M</a:t>
          </a:r>
          <a:r>
            <a:rPr lang="sl-SI" sz="1200" dirty="0" smtClean="0">
              <a:solidFill>
                <a:srgbClr val="C00000"/>
              </a:solidFill>
            </a:rPr>
            <a:t>ost </a:t>
          </a:r>
          <a:r>
            <a:rPr lang="sl-SI" sz="1200" dirty="0" err="1" smtClean="0">
              <a:solidFill>
                <a:srgbClr val="C00000"/>
              </a:solidFill>
            </a:rPr>
            <a:t>common</a:t>
          </a:r>
          <a:r>
            <a:rPr lang="sl-SI" sz="1200" dirty="0" smtClean="0">
              <a:solidFill>
                <a:srgbClr val="C00000"/>
              </a:solidFill>
            </a:rPr>
            <a:t> administrative </a:t>
          </a:r>
          <a:r>
            <a:rPr lang="sl-SI" sz="1200" dirty="0" err="1" smtClean="0">
              <a:solidFill>
                <a:srgbClr val="C00000"/>
              </a:solidFill>
            </a:rPr>
            <a:t>mistakes</a:t>
          </a:r>
          <a:endParaRPr lang="sl-SI" sz="1200" dirty="0">
            <a:solidFill>
              <a:srgbClr val="C00000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802B95-6165-ED4C-AE49-906C80148411}" type="datetimeFigureOut">
              <a:rPr lang="en-US" smtClean="0"/>
              <a:t>7/5/2017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2E784-3EAB-D843-BB12-A0DA5D5B45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8323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1C2D7F-B096-EB4F-875C-0C35828393CD}" type="datetimeFigureOut">
              <a:rPr lang="de-DE" smtClean="0"/>
              <a:t>05.07.2017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D62952-2636-5A41-9FA9-37E79589519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52916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589" y="1864132"/>
            <a:ext cx="6547330" cy="1102519"/>
          </a:xfrm>
        </p:spPr>
        <p:txBody>
          <a:bodyPr>
            <a:normAutofit/>
          </a:bodyPr>
          <a:lstStyle>
            <a:lvl1pPr algn="r">
              <a:defRPr sz="3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5589" y="2966651"/>
            <a:ext cx="654733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88649"/>
            <a:ext cx="2057400" cy="323727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88649"/>
            <a:ext cx="6019800" cy="3605973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330794" y="4694306"/>
            <a:ext cx="249474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1pPr>
          </a:lstStyle>
          <a:p>
            <a:endParaRPr lang="de-DE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2583896" y="361158"/>
            <a:ext cx="3087536" cy="375962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Thema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691781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566640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22823"/>
            <a:ext cx="4038600" cy="237197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22823"/>
            <a:ext cx="4038600" cy="237197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123151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50737"/>
            <a:ext cx="4040188" cy="21935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50983"/>
            <a:ext cx="4041775" cy="21935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36734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49325"/>
            <a:ext cx="5111750" cy="364529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286450"/>
            <a:ext cx="3008313" cy="230817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2795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85208"/>
            <a:ext cx="8229600" cy="2631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69509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Open Sans"/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330794" y="4694306"/>
            <a:ext cx="249474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3200" b="1" i="0" kern="1200">
          <a:solidFill>
            <a:schemeClr val="tx1"/>
          </a:solidFill>
          <a:latin typeface="Open Sans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Open Sans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Open Sans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Open Sans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Open Sans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Open Sans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50370" y="1508181"/>
            <a:ext cx="6547330" cy="1102519"/>
          </a:xfrm>
        </p:spPr>
        <p:txBody>
          <a:bodyPr>
            <a:normAutofit fontScale="90000"/>
          </a:bodyPr>
          <a:lstStyle/>
          <a:p>
            <a:r>
              <a:rPr lang="sl-SI" sz="2400" dirty="0" smtClean="0">
                <a:solidFill>
                  <a:schemeClr val="accent3">
                    <a:lumMod val="50000"/>
                  </a:schemeClr>
                </a:solidFill>
              </a:rPr>
              <a:t>3rd DEADLINE FOR SUBMISION </a:t>
            </a:r>
            <a:br>
              <a:rPr lang="sl-SI" sz="24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sl-SI" sz="2400" dirty="0" smtClean="0">
                <a:solidFill>
                  <a:schemeClr val="accent3">
                    <a:lumMod val="50000"/>
                  </a:schemeClr>
                </a:solidFill>
              </a:rPr>
              <a:t>OF PROJECT APPLICATIONS </a:t>
            </a:r>
            <a:br>
              <a:rPr lang="sl-SI" sz="24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sl-SI" sz="2400" dirty="0" smtClean="0">
                <a:solidFill>
                  <a:schemeClr val="accent3">
                    <a:lumMod val="50000"/>
                  </a:schemeClr>
                </a:solidFill>
              </a:rPr>
              <a:t>CP INTERREG V-A SI-HU </a:t>
            </a:r>
            <a:br>
              <a:rPr lang="sl-SI" sz="24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sl-SI" sz="2400" dirty="0" smtClean="0">
                <a:solidFill>
                  <a:schemeClr val="accent3">
                    <a:lumMod val="50000"/>
                  </a:schemeClr>
                </a:solidFill>
              </a:rPr>
              <a:t>- OVERVIEW</a:t>
            </a:r>
            <a:endParaRPr lang="de-DE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50370" y="3012549"/>
            <a:ext cx="6547330" cy="1314450"/>
          </a:xfrm>
        </p:spPr>
        <p:txBody>
          <a:bodyPr>
            <a:normAutofit fontScale="92500" lnSpcReduction="20000"/>
          </a:bodyPr>
          <a:lstStyle/>
          <a:p>
            <a:r>
              <a:rPr lang="sl-SI" sz="1700" dirty="0" smtClean="0">
                <a:solidFill>
                  <a:schemeClr val="tx1"/>
                </a:solidFill>
                <a:latin typeface="+mn-lt"/>
              </a:rPr>
              <a:t>mag. Jasmina Litrop</a:t>
            </a:r>
          </a:p>
          <a:p>
            <a:r>
              <a:rPr lang="sl-SI" sz="1700" dirty="0" err="1" smtClean="0">
                <a:solidFill>
                  <a:schemeClr val="tx1"/>
                </a:solidFill>
                <a:latin typeface="+mn-lt"/>
              </a:rPr>
              <a:t>Head</a:t>
            </a:r>
            <a:r>
              <a:rPr lang="sl-SI" sz="17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sl-SI" sz="1700" dirty="0" err="1" smtClean="0">
                <a:solidFill>
                  <a:schemeClr val="tx1"/>
                </a:solidFill>
                <a:latin typeface="+mn-lt"/>
              </a:rPr>
              <a:t>of</a:t>
            </a:r>
            <a:r>
              <a:rPr lang="sl-SI" sz="17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sl-SI" sz="1700" dirty="0" err="1" smtClean="0">
                <a:solidFill>
                  <a:schemeClr val="tx1"/>
                </a:solidFill>
                <a:latin typeface="+mn-lt"/>
              </a:rPr>
              <a:t>Joint</a:t>
            </a:r>
            <a:r>
              <a:rPr lang="sl-SI" sz="17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sl-SI" sz="1700" dirty="0" err="1">
                <a:solidFill>
                  <a:schemeClr val="tx1"/>
                </a:solidFill>
                <a:latin typeface="+mn-lt"/>
              </a:rPr>
              <a:t>S</a:t>
            </a:r>
            <a:r>
              <a:rPr lang="sl-SI" sz="1700" dirty="0" err="1" smtClean="0">
                <a:solidFill>
                  <a:schemeClr val="tx1"/>
                </a:solidFill>
                <a:latin typeface="+mn-lt"/>
              </a:rPr>
              <a:t>ecretariat</a:t>
            </a:r>
            <a:endParaRPr lang="sl-SI" sz="1700" dirty="0" smtClean="0">
              <a:solidFill>
                <a:schemeClr val="tx1"/>
              </a:solidFill>
              <a:latin typeface="+mn-lt"/>
            </a:endParaRPr>
          </a:p>
          <a:p>
            <a:r>
              <a:rPr lang="sl-SI" sz="1700" dirty="0" err="1" smtClean="0">
                <a:solidFill>
                  <a:schemeClr val="tx1"/>
                </a:solidFill>
                <a:latin typeface="+mn-lt"/>
              </a:rPr>
              <a:t>Interreg</a:t>
            </a:r>
            <a:r>
              <a:rPr lang="sl-SI" sz="1700" dirty="0" smtClean="0">
                <a:solidFill>
                  <a:schemeClr val="tx1"/>
                </a:solidFill>
                <a:latin typeface="+mn-lt"/>
              </a:rPr>
              <a:t> V-A </a:t>
            </a:r>
            <a:r>
              <a:rPr lang="sl-SI" sz="1700" dirty="0" err="1" smtClean="0">
                <a:solidFill>
                  <a:schemeClr val="tx1"/>
                </a:solidFill>
                <a:latin typeface="+mn-lt"/>
              </a:rPr>
              <a:t>Slovenia-Hungary</a:t>
            </a:r>
            <a:endParaRPr lang="sl-SI" sz="1700" dirty="0" smtClean="0">
              <a:solidFill>
                <a:schemeClr val="tx1"/>
              </a:solidFill>
              <a:latin typeface="+mn-lt"/>
            </a:endParaRPr>
          </a:p>
          <a:p>
            <a:endParaRPr lang="sl-SI" dirty="0"/>
          </a:p>
          <a:p>
            <a:r>
              <a:rPr lang="sl-SI" sz="1400" dirty="0" smtClean="0"/>
              <a:t>5-6 </a:t>
            </a:r>
            <a:r>
              <a:rPr lang="sl-SI" sz="1400" dirty="0" err="1" smtClean="0"/>
              <a:t>July</a:t>
            </a:r>
            <a:r>
              <a:rPr lang="sl-SI" sz="1400" dirty="0" smtClean="0"/>
              <a:t> 2017, Moravske Toplice</a:t>
            </a:r>
          </a:p>
          <a:p>
            <a:endParaRPr lang="sl-SI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66017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63364" y="688261"/>
            <a:ext cx="8229600" cy="857250"/>
          </a:xfrm>
        </p:spPr>
        <p:txBody>
          <a:bodyPr>
            <a:normAutofit/>
          </a:bodyPr>
          <a:lstStyle/>
          <a:p>
            <a:pPr algn="ctr"/>
            <a:r>
              <a:rPr lang="sl-SI" sz="36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RECEIVED PROJECT APPLICATIONS</a:t>
            </a:r>
            <a:endParaRPr lang="en-GB" sz="36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graphicFrame>
        <p:nvGraphicFramePr>
          <p:cNvPr id="7" name="Označba mesta vsebine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8584370"/>
              </p:ext>
            </p:extLst>
          </p:nvPr>
        </p:nvGraphicFramePr>
        <p:xfrm>
          <a:off x="639193" y="1721579"/>
          <a:ext cx="3222593" cy="1459307"/>
        </p:xfrm>
        <a:graphic>
          <a:graphicData uri="http://schemas.openxmlformats.org/drawingml/2006/table">
            <a:tbl>
              <a:tblPr/>
              <a:tblGrid>
                <a:gridCol w="1749000"/>
                <a:gridCol w="1473593"/>
              </a:tblGrid>
              <a:tr h="687658">
                <a:tc>
                  <a:txBody>
                    <a:bodyPr/>
                    <a:lstStyle/>
                    <a:p>
                      <a:pPr algn="l" fontAlgn="b"/>
                      <a:r>
                        <a:rPr lang="sl-SI" sz="1600" b="0" i="0" u="none" strike="noStrike" dirty="0"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1600" b="1" i="0" u="none" strike="noStrike" dirty="0" err="1">
                          <a:effectLst/>
                          <a:latin typeface="+mn-lt"/>
                        </a:rPr>
                        <a:t>Nr</a:t>
                      </a:r>
                      <a:r>
                        <a:rPr lang="sl-SI" sz="1600" b="1" i="0" u="none" strike="noStrike" dirty="0">
                          <a:effectLst/>
                          <a:latin typeface="+mn-lt"/>
                        </a:rPr>
                        <a:t>. </a:t>
                      </a:r>
                      <a:r>
                        <a:rPr lang="sl-SI" sz="1600" b="1" i="0" u="none" strike="noStrike" dirty="0" err="1">
                          <a:effectLst/>
                          <a:latin typeface="+mn-lt"/>
                        </a:rPr>
                        <a:t>of</a:t>
                      </a:r>
                      <a:r>
                        <a:rPr lang="sl-SI" sz="1600" b="1" i="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sl-SI" sz="1600" b="1" i="0" u="none" strike="noStrike" dirty="0" err="1">
                          <a:effectLst/>
                          <a:latin typeface="+mn-lt"/>
                        </a:rPr>
                        <a:t>received</a:t>
                      </a:r>
                      <a:r>
                        <a:rPr lang="sl-SI" sz="1600" b="1" i="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sl-SI" sz="1600" b="1" i="0" u="none" strike="noStrike" dirty="0" err="1">
                          <a:effectLst/>
                          <a:latin typeface="+mn-lt"/>
                        </a:rPr>
                        <a:t>applications</a:t>
                      </a:r>
                      <a:endParaRPr lang="sl-SI" sz="16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  <a:tr h="259142">
                <a:tc>
                  <a:txBody>
                    <a:bodyPr/>
                    <a:lstStyle/>
                    <a:p>
                      <a:pPr algn="l" fontAlgn="b"/>
                      <a:r>
                        <a:rPr lang="sl-SI" sz="1600" b="1" i="0" u="none" strike="noStrike" dirty="0">
                          <a:effectLst/>
                          <a:latin typeface="+mn-lt"/>
                        </a:rPr>
                        <a:t>1st </a:t>
                      </a:r>
                      <a:r>
                        <a:rPr lang="sl-SI" sz="1600" b="1" i="0" u="none" strike="noStrike" dirty="0" err="1">
                          <a:effectLst/>
                          <a:latin typeface="+mn-lt"/>
                        </a:rPr>
                        <a:t>Priority</a:t>
                      </a:r>
                      <a:r>
                        <a:rPr lang="sl-SI" sz="1600" b="1" i="0" u="none" strike="noStrike" dirty="0">
                          <a:effectLst/>
                          <a:latin typeface="+mn-lt"/>
                        </a:rPr>
                        <a:t> - IP 11c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600" b="0" i="0" u="none" strike="noStrike" dirty="0" smtClean="0">
                          <a:effectLst/>
                          <a:latin typeface="+mn-lt"/>
                        </a:rPr>
                        <a:t>14</a:t>
                      </a:r>
                      <a:endParaRPr lang="sl-SI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  <a:tr h="259142">
                <a:tc>
                  <a:txBody>
                    <a:bodyPr/>
                    <a:lstStyle/>
                    <a:p>
                      <a:pPr algn="l" fontAlgn="b"/>
                      <a:r>
                        <a:rPr lang="sl-SI" sz="1600" b="1" i="0" u="none" strike="noStrike" dirty="0">
                          <a:effectLst/>
                          <a:latin typeface="+mn-lt"/>
                        </a:rPr>
                        <a:t>2nd </a:t>
                      </a:r>
                      <a:r>
                        <a:rPr lang="sl-SI" sz="1600" b="1" i="0" u="none" strike="noStrike" dirty="0" err="1">
                          <a:effectLst/>
                          <a:latin typeface="+mn-lt"/>
                        </a:rPr>
                        <a:t>Priority</a:t>
                      </a:r>
                      <a:r>
                        <a:rPr lang="sl-SI" sz="1600" b="1" i="0" u="none" strike="noStrike" dirty="0">
                          <a:effectLst/>
                          <a:latin typeface="+mn-lt"/>
                        </a:rPr>
                        <a:t> - IP 11b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600" b="0" i="0" u="none" strike="noStrike" dirty="0" smtClean="0">
                          <a:effectLst/>
                          <a:latin typeface="+mn-lt"/>
                        </a:rPr>
                        <a:t>12</a:t>
                      </a:r>
                      <a:endParaRPr lang="sl-SI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241807">
                <a:tc>
                  <a:txBody>
                    <a:bodyPr/>
                    <a:lstStyle/>
                    <a:p>
                      <a:pPr algn="l" fontAlgn="b"/>
                      <a:r>
                        <a:rPr lang="sl-SI" sz="1600" b="1" i="0" u="none" strike="noStrike">
                          <a:effectLst/>
                          <a:latin typeface="+mn-lt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600" b="1" i="0" u="none" strike="noStrike" dirty="0" smtClean="0">
                          <a:effectLst/>
                          <a:latin typeface="+mn-lt"/>
                        </a:rPr>
                        <a:t>26</a:t>
                      </a:r>
                      <a:endParaRPr lang="sl-SI" sz="16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</a:tbl>
          </a:graphicData>
        </a:graphic>
      </p:graphicFrame>
      <p:sp>
        <p:nvSpPr>
          <p:cNvPr id="4" name="Označba mest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10</a:t>
            </a:fld>
            <a:endParaRPr lang="en-US" dirty="0"/>
          </a:p>
        </p:txBody>
      </p:sp>
      <p:graphicFrame>
        <p:nvGraphicFramePr>
          <p:cNvPr id="8" name="Grafikon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6052506"/>
              </p:ext>
            </p:extLst>
          </p:nvPr>
        </p:nvGraphicFramePr>
        <p:xfrm>
          <a:off x="4186237" y="1721579"/>
          <a:ext cx="473392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355110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724045"/>
            <a:ext cx="8229600" cy="857250"/>
          </a:xfrm>
        </p:spPr>
        <p:txBody>
          <a:bodyPr>
            <a:normAutofit/>
          </a:bodyPr>
          <a:lstStyle/>
          <a:p>
            <a:pPr algn="ctr"/>
            <a:r>
              <a:rPr lang="sl-SI" sz="3600" dirty="0" err="1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County</a:t>
            </a:r>
            <a:r>
              <a:rPr lang="sl-SI" sz="36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3600" dirty="0" err="1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of</a:t>
            </a:r>
            <a:r>
              <a:rPr lang="sl-SI" sz="36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3600" dirty="0" err="1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the</a:t>
            </a:r>
            <a:r>
              <a:rPr lang="sl-SI" sz="36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3600" dirty="0" err="1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Lead</a:t>
            </a:r>
            <a:r>
              <a:rPr lang="sl-SI" sz="36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 Partner</a:t>
            </a:r>
            <a:endParaRPr lang="en-GB" sz="36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11</a:t>
            </a:fld>
            <a:endParaRPr lang="en-US"/>
          </a:p>
        </p:txBody>
      </p:sp>
      <p:sp>
        <p:nvSpPr>
          <p:cNvPr id="6" name="Označba mesta vsebine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12" name="Označba mesta vsebine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3335180"/>
              </p:ext>
            </p:extLst>
          </p:nvPr>
        </p:nvGraphicFramePr>
        <p:xfrm>
          <a:off x="457200" y="1772674"/>
          <a:ext cx="3502240" cy="2035845"/>
        </p:xfrm>
        <a:graphic>
          <a:graphicData uri="http://schemas.openxmlformats.org/drawingml/2006/table">
            <a:tbl>
              <a:tblPr/>
              <a:tblGrid>
                <a:gridCol w="855153"/>
                <a:gridCol w="1201101"/>
                <a:gridCol w="1445986"/>
              </a:tblGrid>
              <a:tr h="814338">
                <a:tc>
                  <a:txBody>
                    <a:bodyPr/>
                    <a:lstStyle/>
                    <a:p>
                      <a:pPr algn="l" rtl="0" fontAlgn="b"/>
                      <a:r>
                        <a:rPr lang="sl-SI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l-SI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</a:t>
                      </a:r>
                      <a:r>
                        <a:rPr lang="sl-SI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sl-SI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of</a:t>
                      </a:r>
                      <a:r>
                        <a:rPr lang="sl-SI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sl-SI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applications</a:t>
                      </a:r>
                      <a:endParaRPr lang="sl-SI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l-SI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Percentage</a:t>
                      </a:r>
                      <a:endParaRPr lang="sl-SI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</a:tr>
              <a:tr h="407169">
                <a:tc>
                  <a:txBody>
                    <a:bodyPr/>
                    <a:lstStyle/>
                    <a:p>
                      <a:pPr algn="l" rtl="0" fontAlgn="b"/>
                      <a:r>
                        <a:rPr lang="sl-SI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Slovenia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sl-SI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58%</a:t>
                      </a:r>
                      <a:endParaRPr lang="sl-SI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</a:tr>
              <a:tr h="407169">
                <a:tc>
                  <a:txBody>
                    <a:bodyPr/>
                    <a:lstStyle/>
                    <a:p>
                      <a:pPr algn="l" rtl="0" fontAlgn="b"/>
                      <a:r>
                        <a:rPr lang="sl-SI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Hungary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sl-SI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42%</a:t>
                      </a:r>
                      <a:endParaRPr lang="sl-SI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</a:tr>
              <a:tr h="407169">
                <a:tc>
                  <a:txBody>
                    <a:bodyPr/>
                    <a:lstStyle/>
                    <a:p>
                      <a:pPr algn="l" rtl="0" fontAlgn="b"/>
                      <a:r>
                        <a:rPr lang="sl-SI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  <a:endParaRPr lang="sl-SI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sl-SI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Grafikon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0277884"/>
              </p:ext>
            </p:extLst>
          </p:nvPr>
        </p:nvGraphicFramePr>
        <p:xfrm>
          <a:off x="4579930" y="1683876"/>
          <a:ext cx="3946540" cy="29107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99552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617513"/>
            <a:ext cx="8229600" cy="857250"/>
          </a:xfrm>
        </p:spPr>
        <p:txBody>
          <a:bodyPr>
            <a:normAutofit/>
          </a:bodyPr>
          <a:lstStyle/>
          <a:p>
            <a:pPr algn="ctr"/>
            <a:r>
              <a:rPr lang="sl-SI" sz="24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ADMINISTRATIVELY COMPLIANT AND ELIGIBLE APPLICATIONS</a:t>
            </a:r>
            <a:endParaRPr lang="en-GB" sz="24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graphicFrame>
        <p:nvGraphicFramePr>
          <p:cNvPr id="7" name="Označba mesta vsebine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0620921"/>
              </p:ext>
            </p:extLst>
          </p:nvPr>
        </p:nvGraphicFramePr>
        <p:xfrm>
          <a:off x="253013" y="1472901"/>
          <a:ext cx="3413465" cy="1612030"/>
        </p:xfrm>
        <a:graphic>
          <a:graphicData uri="http://schemas.openxmlformats.org/drawingml/2006/table">
            <a:tbl>
              <a:tblPr/>
              <a:tblGrid>
                <a:gridCol w="1234048"/>
                <a:gridCol w="945369"/>
                <a:gridCol w="1234048"/>
              </a:tblGrid>
              <a:tr h="816586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</a:t>
                      </a:r>
                      <a:r>
                        <a:rPr lang="sl-SI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 </a:t>
                      </a:r>
                      <a:r>
                        <a:rPr lang="sl-SI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of</a:t>
                      </a:r>
                      <a:r>
                        <a:rPr lang="sl-SI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sl-SI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received</a:t>
                      </a:r>
                      <a:r>
                        <a:rPr lang="sl-SI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sl-SI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applications</a:t>
                      </a:r>
                      <a:endParaRPr lang="sl-SI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l-SI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Administratively</a:t>
                      </a:r>
                      <a:r>
                        <a:rPr lang="sl-SI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sl-SI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eligible</a:t>
                      </a:r>
                      <a:r>
                        <a:rPr lang="sl-SI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sl-SI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applications</a:t>
                      </a:r>
                      <a:endParaRPr lang="sl-SI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</a:tr>
              <a:tr h="20157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1st Priority - IP 6c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sl-SI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sl-SI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</a:tr>
              <a:tr h="392304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2nd Priority - IP 11b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sl-SI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sl-SI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</a:tr>
              <a:tr h="201570">
                <a:tc>
                  <a:txBody>
                    <a:bodyPr/>
                    <a:lstStyle/>
                    <a:p>
                      <a:pPr algn="l" fontAlgn="b"/>
                      <a:r>
                        <a:rPr lang="sl-SI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sl-SI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l-SI" sz="11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19*</a:t>
                      </a:r>
                      <a:endParaRPr lang="sl-SI" sz="11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</a:tbl>
          </a:graphicData>
        </a:graphic>
      </p:graphicFrame>
      <p:sp>
        <p:nvSpPr>
          <p:cNvPr id="4" name="Označba mest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12</a:t>
            </a:fld>
            <a:endParaRPr lang="en-US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3"/>
          </p:nvPr>
        </p:nvSpPr>
        <p:spPr>
          <a:xfrm>
            <a:off x="253013" y="3389289"/>
            <a:ext cx="3693111" cy="596785"/>
          </a:xfrm>
        </p:spPr>
        <p:txBody>
          <a:bodyPr/>
          <a:lstStyle/>
          <a:p>
            <a:pPr algn="l"/>
            <a:r>
              <a:rPr lang="sl-SI" sz="1600" b="1" dirty="0" smtClean="0">
                <a:solidFill>
                  <a:srgbClr val="C00000"/>
                </a:solidFill>
                <a:latin typeface="+mn-lt"/>
              </a:rPr>
              <a:t>19*</a:t>
            </a:r>
            <a:r>
              <a:rPr lang="sl-SI" sz="1600" dirty="0" smtClean="0">
                <a:solidFill>
                  <a:srgbClr val="C00000"/>
                </a:solidFill>
                <a:latin typeface="+mn-lt"/>
              </a:rPr>
              <a:t> Project </a:t>
            </a:r>
            <a:r>
              <a:rPr lang="sl-SI" sz="1600" dirty="0" err="1" smtClean="0">
                <a:solidFill>
                  <a:srgbClr val="C00000"/>
                </a:solidFill>
                <a:latin typeface="+mn-lt"/>
              </a:rPr>
              <a:t>Applications</a:t>
            </a:r>
            <a:r>
              <a:rPr lang="sl-SI" sz="1600" dirty="0" smtClean="0">
                <a:solidFill>
                  <a:srgbClr val="C00000"/>
                </a:solidFill>
                <a:latin typeface="+mn-lt"/>
              </a:rPr>
              <a:t> are</a:t>
            </a:r>
          </a:p>
          <a:p>
            <a:pPr algn="l"/>
            <a:r>
              <a:rPr lang="sl-SI" sz="1600" dirty="0">
                <a:solidFill>
                  <a:srgbClr val="C00000"/>
                </a:solidFill>
                <a:latin typeface="+mn-lt"/>
              </a:rPr>
              <a:t> </a:t>
            </a:r>
            <a:r>
              <a:rPr lang="sl-SI" sz="1600" dirty="0" smtClean="0">
                <a:solidFill>
                  <a:srgbClr val="C00000"/>
                </a:solidFill>
                <a:latin typeface="+mn-lt"/>
              </a:rPr>
              <a:t>     </a:t>
            </a:r>
            <a:r>
              <a:rPr lang="sl-SI" sz="1600" dirty="0" err="1" smtClean="0">
                <a:solidFill>
                  <a:srgbClr val="C00000"/>
                </a:solidFill>
                <a:latin typeface="+mn-lt"/>
              </a:rPr>
              <a:t>administrativela</a:t>
            </a:r>
            <a:r>
              <a:rPr lang="sl-SI" sz="1600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sl-SI" sz="1600" dirty="0" err="1" smtClean="0">
                <a:solidFill>
                  <a:srgbClr val="C00000"/>
                </a:solidFill>
                <a:latin typeface="+mn-lt"/>
              </a:rPr>
              <a:t>compliant</a:t>
            </a:r>
            <a:r>
              <a:rPr lang="sl-SI" sz="1600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sl-SI" sz="1600" dirty="0" err="1" smtClean="0">
                <a:solidFill>
                  <a:srgbClr val="C00000"/>
                </a:solidFill>
                <a:latin typeface="+mn-lt"/>
              </a:rPr>
              <a:t>and</a:t>
            </a:r>
            <a:r>
              <a:rPr lang="sl-SI" sz="1600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sl-SI" sz="1600" dirty="0" err="1" smtClean="0">
                <a:solidFill>
                  <a:srgbClr val="C00000"/>
                </a:solidFill>
                <a:latin typeface="+mn-lt"/>
              </a:rPr>
              <a:t>eligible</a:t>
            </a:r>
            <a:endParaRPr lang="de-DE" sz="16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8" name="Označba mesta noge 4"/>
          <p:cNvSpPr txBox="1">
            <a:spLocks/>
          </p:cNvSpPr>
          <p:nvPr/>
        </p:nvSpPr>
        <p:spPr>
          <a:xfrm>
            <a:off x="2988814" y="4372158"/>
            <a:ext cx="5542626" cy="5967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l-SI" sz="1600" b="1" dirty="0" smtClean="0">
                <a:solidFill>
                  <a:schemeClr val="tx1"/>
                </a:solidFill>
                <a:latin typeface="+mn-lt"/>
              </a:rPr>
              <a:t>*</a:t>
            </a:r>
            <a:r>
              <a:rPr lang="sl-SI" sz="1600" b="1" dirty="0" err="1" smtClean="0">
                <a:solidFill>
                  <a:schemeClr val="tx1"/>
                </a:solidFill>
                <a:latin typeface="+mn-lt"/>
              </a:rPr>
              <a:t>for</a:t>
            </a:r>
            <a:r>
              <a:rPr lang="sl-SI" sz="1600" b="1" dirty="0" smtClean="0">
                <a:solidFill>
                  <a:schemeClr val="tx1"/>
                </a:solidFill>
                <a:latin typeface="+mn-lt"/>
              </a:rPr>
              <a:t> 2 </a:t>
            </a:r>
            <a:r>
              <a:rPr lang="sl-SI" sz="1600" b="1" dirty="0" err="1" smtClean="0">
                <a:solidFill>
                  <a:schemeClr val="tx1"/>
                </a:solidFill>
                <a:latin typeface="+mn-lt"/>
              </a:rPr>
              <a:t>projects</a:t>
            </a:r>
            <a:r>
              <a:rPr lang="sl-SI" sz="1600" b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sl-SI" sz="1600" b="1" dirty="0" err="1" smtClean="0">
                <a:solidFill>
                  <a:schemeClr val="tx1"/>
                </a:solidFill>
                <a:latin typeface="+mn-lt"/>
              </a:rPr>
              <a:t>has</a:t>
            </a:r>
            <a:r>
              <a:rPr lang="sl-SI" sz="1600" b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sl-SI" sz="1600" b="1" dirty="0" err="1" smtClean="0">
                <a:solidFill>
                  <a:schemeClr val="tx1"/>
                </a:solidFill>
                <a:latin typeface="+mn-lt"/>
              </a:rPr>
              <a:t>been</a:t>
            </a:r>
            <a:r>
              <a:rPr lang="sl-SI" sz="1600" b="1" dirty="0" smtClean="0">
                <a:solidFill>
                  <a:schemeClr val="tx1"/>
                </a:solidFill>
                <a:latin typeface="+mn-lt"/>
              </a:rPr>
              <a:t> in </a:t>
            </a:r>
            <a:r>
              <a:rPr lang="sl-SI" sz="1600" b="1" dirty="0" err="1" smtClean="0">
                <a:solidFill>
                  <a:schemeClr val="tx1"/>
                </a:solidFill>
                <a:latin typeface="+mn-lt"/>
              </a:rPr>
              <a:t>quality</a:t>
            </a:r>
            <a:r>
              <a:rPr lang="sl-SI" sz="1600" b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sl-SI" sz="1600" b="1" dirty="0" err="1" smtClean="0">
                <a:solidFill>
                  <a:schemeClr val="tx1"/>
                </a:solidFill>
                <a:latin typeface="+mn-lt"/>
              </a:rPr>
              <a:t>assessment</a:t>
            </a:r>
            <a:r>
              <a:rPr lang="sl-SI" sz="1600" b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sl-SI" sz="1600" b="1" dirty="0" err="1" smtClean="0">
                <a:solidFill>
                  <a:schemeClr val="tx1"/>
                </a:solidFill>
                <a:latin typeface="+mn-lt"/>
              </a:rPr>
              <a:t>disscovered</a:t>
            </a:r>
            <a:r>
              <a:rPr lang="sl-SI" sz="1600" b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sl-SI" sz="1600" b="1" dirty="0" err="1" smtClean="0">
                <a:solidFill>
                  <a:schemeClr val="tx1"/>
                </a:solidFill>
                <a:latin typeface="+mn-lt"/>
              </a:rPr>
              <a:t>that</a:t>
            </a:r>
            <a:r>
              <a:rPr lang="sl-SI" sz="1600" b="1" dirty="0" smtClean="0">
                <a:solidFill>
                  <a:schemeClr val="tx1"/>
                </a:solidFill>
                <a:latin typeface="+mn-lt"/>
              </a:rPr>
              <a:t> are </a:t>
            </a:r>
            <a:r>
              <a:rPr lang="sl-SI" sz="1600" b="1" dirty="0" err="1" smtClean="0">
                <a:solidFill>
                  <a:schemeClr val="tx1"/>
                </a:solidFill>
                <a:latin typeface="+mn-lt"/>
              </a:rPr>
              <a:t>admin</a:t>
            </a:r>
            <a:r>
              <a:rPr lang="sl-SI" sz="1600" b="1" dirty="0" smtClean="0">
                <a:solidFill>
                  <a:schemeClr val="tx1"/>
                </a:solidFill>
                <a:latin typeface="+mn-lt"/>
              </a:rPr>
              <a:t>. </a:t>
            </a:r>
            <a:r>
              <a:rPr lang="sl-SI" sz="1600" b="1" dirty="0" err="1">
                <a:solidFill>
                  <a:schemeClr val="tx1"/>
                </a:solidFill>
                <a:latin typeface="+mn-lt"/>
              </a:rPr>
              <a:t>i</a:t>
            </a:r>
            <a:r>
              <a:rPr lang="sl-SI" sz="1600" b="1" dirty="0" err="1" smtClean="0">
                <a:solidFill>
                  <a:schemeClr val="tx1"/>
                </a:solidFill>
                <a:latin typeface="+mn-lt"/>
              </a:rPr>
              <a:t>ncompliant</a:t>
            </a:r>
            <a:r>
              <a:rPr lang="sl-SI" sz="1600" b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sl-SI" sz="1600" b="1" dirty="0" err="1" smtClean="0">
                <a:solidFill>
                  <a:schemeClr val="tx1"/>
                </a:solidFill>
                <a:latin typeface="+mn-lt"/>
              </a:rPr>
              <a:t>and</a:t>
            </a:r>
            <a:r>
              <a:rPr lang="sl-SI" sz="1600" b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sl-SI" sz="1600" b="1" dirty="0" err="1" smtClean="0">
                <a:solidFill>
                  <a:schemeClr val="tx1"/>
                </a:solidFill>
                <a:latin typeface="+mn-lt"/>
              </a:rPr>
              <a:t>ineligible</a:t>
            </a:r>
            <a:r>
              <a:rPr lang="sl-SI" sz="1600" b="1" dirty="0" smtClean="0">
                <a:solidFill>
                  <a:schemeClr val="tx1"/>
                </a:solidFill>
                <a:latin typeface="+mn-lt"/>
              </a:rPr>
              <a:t> (</a:t>
            </a:r>
            <a:r>
              <a:rPr lang="sl-SI" sz="1600" b="1" dirty="0" err="1" smtClean="0">
                <a:solidFill>
                  <a:schemeClr val="tx1"/>
                </a:solidFill>
                <a:latin typeface="+mn-lt"/>
              </a:rPr>
              <a:t>Sz</a:t>
            </a:r>
            <a:r>
              <a:rPr lang="sl-SI" sz="1600" b="1" dirty="0" err="1" smtClean="0">
                <a:solidFill>
                  <a:schemeClr val="tx1"/>
                </a:solidFill>
                <a:latin typeface="Candara" panose="020E0502030303020204" pitchFamily="34" charset="0"/>
              </a:rPr>
              <a:t>őlőhegyi</a:t>
            </a:r>
            <a:r>
              <a:rPr lang="sl-SI" sz="1600" b="1" dirty="0" smtClean="0">
                <a:solidFill>
                  <a:schemeClr val="tx1"/>
                </a:solidFill>
                <a:latin typeface="Candara" panose="020E0502030303020204" pitchFamily="34" charset="0"/>
              </a:rPr>
              <a:t> Piknik </a:t>
            </a:r>
            <a:r>
              <a:rPr lang="sl-SI" sz="1600" b="1" dirty="0" err="1" smtClean="0">
                <a:solidFill>
                  <a:schemeClr val="tx1"/>
                </a:solidFill>
                <a:latin typeface="+mn-lt"/>
              </a:rPr>
              <a:t>and</a:t>
            </a:r>
            <a:r>
              <a:rPr lang="sl-SI" sz="1600" b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sl-SI" sz="1600" b="1" dirty="0" err="1" smtClean="0">
                <a:solidFill>
                  <a:schemeClr val="tx1"/>
                </a:solidFill>
                <a:latin typeface="+mn-lt"/>
              </a:rPr>
              <a:t>Thermal</a:t>
            </a:r>
            <a:r>
              <a:rPr lang="sl-SI" sz="1600" b="1" dirty="0" smtClean="0">
                <a:solidFill>
                  <a:schemeClr val="tx1"/>
                </a:solidFill>
                <a:latin typeface="+mn-lt"/>
              </a:rPr>
              <a:t> KEX) </a:t>
            </a:r>
            <a:r>
              <a:rPr lang="sl-SI" sz="1600" b="1" dirty="0" smtClean="0">
                <a:solidFill>
                  <a:srgbClr val="C00000"/>
                </a:solidFill>
                <a:latin typeface="+mn-lt"/>
              </a:rPr>
              <a:t> </a:t>
            </a:r>
            <a:endParaRPr lang="sl-SI" sz="1600" dirty="0" smtClean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9" name="Grafikon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5786502"/>
              </p:ext>
            </p:extLst>
          </p:nvPr>
        </p:nvGraphicFramePr>
        <p:xfrm>
          <a:off x="4009745" y="1278384"/>
          <a:ext cx="4302573" cy="29340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866448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značba mest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13</a:t>
            </a:fld>
            <a:endParaRPr lang="en-US"/>
          </a:p>
        </p:txBody>
      </p:sp>
      <p:sp>
        <p:nvSpPr>
          <p:cNvPr id="6" name="Označba mesta vsebine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7" name="Grafikon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5633679"/>
              </p:ext>
            </p:extLst>
          </p:nvPr>
        </p:nvGraphicFramePr>
        <p:xfrm>
          <a:off x="248286" y="528557"/>
          <a:ext cx="7634868" cy="4173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641197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2144" y="927958"/>
            <a:ext cx="8824404" cy="857250"/>
          </a:xfrm>
        </p:spPr>
        <p:txBody>
          <a:bodyPr>
            <a:noAutofit/>
          </a:bodyPr>
          <a:lstStyle/>
          <a:p>
            <a:pPr algn="ctr"/>
            <a:r>
              <a:rPr lang="sl-SI" sz="2600" dirty="0" smtClean="0">
                <a:solidFill>
                  <a:srgbClr val="3A6546"/>
                </a:solidFill>
                <a:latin typeface="+mj-lt"/>
              </a:rPr>
              <a:t>WRITTEN PROCEDURE - </a:t>
            </a:r>
            <a:r>
              <a:rPr lang="en-US" sz="2600" dirty="0">
                <a:solidFill>
                  <a:srgbClr val="3A6546"/>
                </a:solidFill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Decision on the rejection of administratively incompliant and ineligible project applications </a:t>
            </a:r>
            <a:endParaRPr lang="en-GB" sz="2600" dirty="0">
              <a:solidFill>
                <a:srgbClr val="3A6546"/>
              </a:solidFill>
              <a:latin typeface="+mj-lt"/>
            </a:endParaRP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656948" y="2163275"/>
            <a:ext cx="6649374" cy="2142396"/>
          </a:xfrm>
        </p:spPr>
        <p:txBody>
          <a:bodyPr>
            <a:normAutofit/>
          </a:bodyPr>
          <a:lstStyle/>
          <a:p>
            <a:pPr lvl="0" defTabSz="914400" eaLnBrk="0" fontAlgn="base" hangingPunct="0">
              <a:lnSpc>
                <a:spcPct val="90000"/>
              </a:lnSpc>
              <a:spcAft>
                <a:spcPct val="0"/>
              </a:spcAft>
              <a:buBlip>
                <a:blip r:embed="rId2"/>
              </a:buBlip>
              <a:defRPr/>
            </a:pPr>
            <a:r>
              <a:rPr lang="sl-SI" sz="2000" dirty="0" err="1" smtClean="0">
                <a:solidFill>
                  <a:srgbClr val="002060"/>
                </a:solidFill>
                <a:latin typeface="+mn-lt"/>
              </a:rPr>
              <a:t>launched</a:t>
            </a:r>
            <a:r>
              <a:rPr lang="sl-SI" sz="2000" dirty="0" smtClean="0">
                <a:latin typeface="+mn-lt"/>
              </a:rPr>
              <a:t> </a:t>
            </a:r>
            <a:r>
              <a:rPr lang="sl-SI" sz="2000" dirty="0" smtClean="0">
                <a:solidFill>
                  <a:srgbClr val="CD0920"/>
                </a:solidFill>
                <a:latin typeface="+mn-lt"/>
              </a:rPr>
              <a:t>15 </a:t>
            </a:r>
            <a:r>
              <a:rPr lang="sl-SI" sz="2000" dirty="0" err="1" smtClean="0">
                <a:solidFill>
                  <a:srgbClr val="CD0920"/>
                </a:solidFill>
                <a:latin typeface="+mn-lt"/>
              </a:rPr>
              <a:t>May</a:t>
            </a:r>
            <a:r>
              <a:rPr lang="sl-SI" sz="2000" dirty="0" smtClean="0">
                <a:solidFill>
                  <a:srgbClr val="CD0920"/>
                </a:solidFill>
                <a:latin typeface="+mn-lt"/>
              </a:rPr>
              <a:t> 2017 </a:t>
            </a:r>
            <a:r>
              <a:rPr lang="sl-SI" sz="2000" dirty="0" smtClean="0">
                <a:solidFill>
                  <a:srgbClr val="002060"/>
                </a:solidFill>
                <a:latin typeface="+mn-lt"/>
              </a:rPr>
              <a:t>– </a:t>
            </a:r>
            <a:r>
              <a:rPr lang="sl-SI" sz="2000" dirty="0" err="1" smtClean="0">
                <a:solidFill>
                  <a:srgbClr val="002060"/>
                </a:solidFill>
                <a:latin typeface="+mn-lt"/>
              </a:rPr>
              <a:t>finished</a:t>
            </a:r>
            <a:r>
              <a:rPr lang="sl-SI" sz="20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sl-SI" sz="2000" dirty="0">
                <a:solidFill>
                  <a:srgbClr val="CD0920"/>
                </a:solidFill>
                <a:latin typeface="+mn-lt"/>
              </a:rPr>
              <a:t>25 </a:t>
            </a:r>
            <a:r>
              <a:rPr lang="sl-SI" sz="2000" dirty="0" err="1" smtClean="0">
                <a:solidFill>
                  <a:srgbClr val="CD0920"/>
                </a:solidFill>
                <a:latin typeface="+mn-lt"/>
              </a:rPr>
              <a:t>May</a:t>
            </a:r>
            <a:r>
              <a:rPr lang="sl-SI" sz="2000" dirty="0" smtClean="0">
                <a:solidFill>
                  <a:srgbClr val="CD0920"/>
                </a:solidFill>
                <a:latin typeface="+mn-lt"/>
              </a:rPr>
              <a:t> 2017</a:t>
            </a:r>
          </a:p>
          <a:p>
            <a:pPr lvl="0" defTabSz="914400" eaLnBrk="0" fontAlgn="base" hangingPunct="0">
              <a:lnSpc>
                <a:spcPct val="90000"/>
              </a:lnSpc>
              <a:spcAft>
                <a:spcPct val="0"/>
              </a:spcAft>
              <a:buBlip>
                <a:blip r:embed="rId2"/>
              </a:buBlip>
              <a:defRPr/>
            </a:pPr>
            <a:r>
              <a:rPr lang="sl-SI" sz="2000" dirty="0" smtClean="0">
                <a:solidFill>
                  <a:srgbClr val="CD0920"/>
                </a:solidFill>
                <a:latin typeface="+mn-lt"/>
              </a:rPr>
              <a:t>5 project applications admin. </a:t>
            </a:r>
            <a:r>
              <a:rPr lang="sl-SI" sz="2000" dirty="0">
                <a:solidFill>
                  <a:srgbClr val="CD0920"/>
                </a:solidFill>
                <a:latin typeface="+mn-lt"/>
              </a:rPr>
              <a:t>i</a:t>
            </a:r>
            <a:r>
              <a:rPr lang="sl-SI" sz="2000" dirty="0" smtClean="0">
                <a:solidFill>
                  <a:srgbClr val="CD0920"/>
                </a:solidFill>
                <a:latin typeface="+mn-lt"/>
              </a:rPr>
              <a:t>ncompliat </a:t>
            </a:r>
            <a:r>
              <a:rPr lang="sl-SI" sz="2000" dirty="0" err="1" smtClean="0">
                <a:solidFill>
                  <a:srgbClr val="CD0920"/>
                </a:solidFill>
                <a:latin typeface="+mn-lt"/>
              </a:rPr>
              <a:t>and</a:t>
            </a:r>
            <a:r>
              <a:rPr lang="sl-SI" sz="2000" dirty="0" smtClean="0">
                <a:solidFill>
                  <a:srgbClr val="CD0920"/>
                </a:solidFill>
                <a:latin typeface="+mn-lt"/>
              </a:rPr>
              <a:t> </a:t>
            </a:r>
            <a:r>
              <a:rPr lang="sl-SI" sz="2000" dirty="0" err="1" smtClean="0">
                <a:solidFill>
                  <a:srgbClr val="CD0920"/>
                </a:solidFill>
                <a:latin typeface="+mn-lt"/>
              </a:rPr>
              <a:t>ineligible</a:t>
            </a:r>
            <a:endParaRPr lang="sl-SI" sz="2000" dirty="0" smtClean="0">
              <a:solidFill>
                <a:srgbClr val="CD0920"/>
              </a:solidFill>
              <a:latin typeface="+mn-lt"/>
            </a:endParaRPr>
          </a:p>
          <a:p>
            <a:pPr lvl="0" defTabSz="914400" eaLnBrk="0" fontAlgn="base" hangingPunct="0">
              <a:lnSpc>
                <a:spcPct val="90000"/>
              </a:lnSpc>
              <a:spcAft>
                <a:spcPct val="0"/>
              </a:spcAft>
              <a:buBlip>
                <a:blip r:embed="rId2"/>
              </a:buBlip>
              <a:defRPr/>
            </a:pPr>
            <a:r>
              <a:rPr lang="sl-SI" sz="2000" b="1" dirty="0" smtClean="0">
                <a:solidFill>
                  <a:srgbClr val="00206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</a:t>
            </a:r>
            <a:r>
              <a:rPr lang="en-US" sz="2000" b="1" dirty="0" err="1" smtClean="0">
                <a:solidFill>
                  <a:srgbClr val="00206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elegation</a:t>
            </a:r>
            <a:r>
              <a:rPr lang="sl-SI" sz="2000" b="1" dirty="0" smtClean="0">
                <a:solidFill>
                  <a:srgbClr val="00206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</a:t>
            </a:r>
            <a:r>
              <a:rPr lang="en-US" sz="2000" b="1" dirty="0" smtClean="0">
                <a:solidFill>
                  <a:srgbClr val="00206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sl-SI" sz="2000" b="1" dirty="0" err="1" smtClean="0">
                <a:solidFill>
                  <a:srgbClr val="00206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of</a:t>
            </a:r>
            <a:r>
              <a:rPr lang="sl-SI" sz="2000" b="1" dirty="0" smtClean="0">
                <a:solidFill>
                  <a:srgbClr val="00206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sl-SI" sz="2000" b="1" dirty="0" err="1" smtClean="0">
                <a:solidFill>
                  <a:srgbClr val="00206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both</a:t>
            </a:r>
            <a:r>
              <a:rPr lang="sl-SI" sz="2000" b="1" dirty="0" smtClean="0">
                <a:solidFill>
                  <a:srgbClr val="00206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sl-SI" sz="2000" b="1" dirty="0" err="1" smtClean="0">
                <a:solidFill>
                  <a:srgbClr val="00206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countries</a:t>
            </a:r>
            <a:r>
              <a:rPr lang="sl-SI" sz="2000" b="1" dirty="0" smtClean="0">
                <a:solidFill>
                  <a:srgbClr val="00206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sl-SI" sz="2000" b="1" dirty="0" err="1" smtClean="0">
                <a:solidFill>
                  <a:srgbClr val="00206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agreed</a:t>
            </a:r>
            <a:r>
              <a:rPr lang="sl-SI" sz="2000" b="1" dirty="0" smtClean="0">
                <a:solidFill>
                  <a:srgbClr val="00206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sl-SI" sz="2000" b="1" dirty="0" err="1" smtClean="0">
                <a:solidFill>
                  <a:srgbClr val="00206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with</a:t>
            </a:r>
            <a:r>
              <a:rPr lang="sl-SI" sz="2000" b="1" dirty="0" smtClean="0">
                <a:solidFill>
                  <a:srgbClr val="00206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the </a:t>
            </a:r>
            <a:r>
              <a:rPr lang="en-US" sz="2000" dirty="0">
                <a:solidFill>
                  <a:srgbClr val="00206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proposed rejection </a:t>
            </a:r>
            <a:endParaRPr lang="sl-SI" sz="2000" dirty="0" smtClean="0">
              <a:solidFill>
                <a:srgbClr val="002060"/>
              </a:solidFill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14</a:t>
            </a:fld>
            <a:endParaRPr lang="en-US"/>
          </a:p>
        </p:txBody>
      </p:sp>
      <p:sp>
        <p:nvSpPr>
          <p:cNvPr id="6" name="Označba mesta vsebine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43766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01752" y="927958"/>
            <a:ext cx="8549640" cy="857250"/>
          </a:xfrm>
        </p:spPr>
        <p:txBody>
          <a:bodyPr>
            <a:normAutofit fontScale="90000"/>
          </a:bodyPr>
          <a:lstStyle/>
          <a:p>
            <a:pPr algn="ctr"/>
            <a:r>
              <a:rPr lang="sl-SI" dirty="0" smtClean="0">
                <a:solidFill>
                  <a:srgbClr val="3A6546"/>
                </a:solidFill>
                <a:latin typeface="+mj-lt"/>
              </a:rPr>
              <a:t>QUALITY CHECK - ASSESSED PROJECTS AND ERDF REQUESTED</a:t>
            </a:r>
            <a:endParaRPr lang="en-GB" dirty="0">
              <a:solidFill>
                <a:srgbClr val="3A6546"/>
              </a:solidFill>
              <a:latin typeface="+mj-lt"/>
            </a:endParaRPr>
          </a:p>
        </p:txBody>
      </p:sp>
      <p:graphicFrame>
        <p:nvGraphicFramePr>
          <p:cNvPr id="8" name="Označba mesta vsebine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5885210"/>
              </p:ext>
            </p:extLst>
          </p:nvPr>
        </p:nvGraphicFramePr>
        <p:xfrm>
          <a:off x="1293658" y="2071387"/>
          <a:ext cx="6326341" cy="1896930"/>
        </p:xfrm>
        <a:graphic>
          <a:graphicData uri="http://schemas.openxmlformats.org/drawingml/2006/table">
            <a:tbl>
              <a:tblPr firstRow="1" firstCol="1" bandRow="1"/>
              <a:tblGrid>
                <a:gridCol w="2608925"/>
                <a:gridCol w="1908675"/>
                <a:gridCol w="1808741"/>
              </a:tblGrid>
              <a:tr h="504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Priority Axis </a:t>
                      </a:r>
                      <a:endParaRPr lang="sl-SI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Nr. of assessed project applications</a:t>
                      </a:r>
                      <a:endParaRPr lang="sl-S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ERDF requested</a:t>
                      </a:r>
                      <a:endParaRPr lang="sl-S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</a:t>
                      </a: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Priority Axis – Attractive region</a:t>
                      </a:r>
                      <a:endParaRPr lang="sl-S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IP 6c</a:t>
                      </a:r>
                      <a:endParaRPr lang="sl-S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l-SI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sl-SI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l-SI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9.124.745,66</a:t>
                      </a:r>
                      <a:endParaRPr lang="sl-SI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504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100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nd</a:t>
                      </a: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Priority Axis – Cooperative Region</a:t>
                      </a:r>
                      <a:endParaRPr lang="sl-S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IP 11b</a:t>
                      </a:r>
                      <a:endParaRPr lang="sl-S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l-SI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sl-SI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l-SI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1.891.845,72</a:t>
                      </a:r>
                      <a:endParaRPr lang="sl-SI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</a:tr>
              <a:tr h="3838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sl-SI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l-SI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sl-SI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l-SI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11.016.591,38</a:t>
                      </a:r>
                      <a:endParaRPr lang="sl-SI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Označba mest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15</a:t>
            </a:fld>
            <a:endParaRPr lang="en-US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Označba mesta vsebine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89598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629238"/>
            <a:ext cx="8229600" cy="857250"/>
          </a:xfrm>
        </p:spPr>
        <p:txBody>
          <a:bodyPr/>
          <a:lstStyle/>
          <a:p>
            <a:pPr algn="ctr"/>
            <a:r>
              <a:rPr lang="sl-SI" dirty="0" smtClean="0">
                <a:solidFill>
                  <a:srgbClr val="3A6546"/>
                </a:solidFill>
                <a:latin typeface="+mj-lt"/>
              </a:rPr>
              <a:t>COUNTRY OF THE LEAD PARTNER</a:t>
            </a:r>
            <a:endParaRPr lang="en-US" dirty="0">
              <a:solidFill>
                <a:srgbClr val="3A6546"/>
              </a:solidFill>
              <a:latin typeface="+mj-lt"/>
            </a:endParaRP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16</a:t>
            </a:fld>
            <a:endParaRPr lang="en-US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Označba mesta vsebine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9" name="Grafikon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9955944"/>
              </p:ext>
            </p:extLst>
          </p:nvPr>
        </p:nvGraphicFramePr>
        <p:xfrm>
          <a:off x="155358" y="1514013"/>
          <a:ext cx="4363375" cy="2715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Grafikon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3193160"/>
              </p:ext>
            </p:extLst>
          </p:nvPr>
        </p:nvGraphicFramePr>
        <p:xfrm>
          <a:off x="4287914" y="1514013"/>
          <a:ext cx="4292353" cy="2659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949199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649304"/>
            <a:ext cx="8229600" cy="857250"/>
          </a:xfrm>
        </p:spPr>
        <p:txBody>
          <a:bodyPr>
            <a:normAutofit/>
          </a:bodyPr>
          <a:lstStyle/>
          <a:p>
            <a:pPr algn="ctr"/>
            <a:r>
              <a:rPr lang="sl-SI" dirty="0" err="1" smtClean="0">
                <a:solidFill>
                  <a:srgbClr val="3A6546"/>
                </a:solidFill>
                <a:latin typeface="+mj-lt"/>
              </a:rPr>
              <a:t>Quality</a:t>
            </a:r>
            <a:r>
              <a:rPr lang="sl-SI" dirty="0" smtClean="0">
                <a:solidFill>
                  <a:srgbClr val="3A6546"/>
                </a:solidFill>
                <a:latin typeface="+mj-lt"/>
              </a:rPr>
              <a:t> </a:t>
            </a:r>
            <a:r>
              <a:rPr lang="sl-SI" dirty="0" err="1" smtClean="0">
                <a:solidFill>
                  <a:srgbClr val="3A6546"/>
                </a:solidFill>
                <a:latin typeface="+mj-lt"/>
              </a:rPr>
              <a:t>of</a:t>
            </a:r>
            <a:r>
              <a:rPr lang="sl-SI" dirty="0" smtClean="0">
                <a:solidFill>
                  <a:srgbClr val="3A6546"/>
                </a:solidFill>
                <a:latin typeface="+mj-lt"/>
              </a:rPr>
              <a:t> </a:t>
            </a:r>
            <a:r>
              <a:rPr lang="sl-SI" dirty="0" err="1" smtClean="0">
                <a:solidFill>
                  <a:srgbClr val="3A6546"/>
                </a:solidFill>
                <a:latin typeface="+mj-lt"/>
              </a:rPr>
              <a:t>projects</a:t>
            </a:r>
            <a:r>
              <a:rPr lang="sl-SI" dirty="0" smtClean="0">
                <a:solidFill>
                  <a:srgbClr val="3A6546"/>
                </a:solidFill>
                <a:latin typeface="+mj-lt"/>
              </a:rPr>
              <a:t> </a:t>
            </a:r>
            <a:endParaRPr lang="en-US" dirty="0">
              <a:latin typeface="+mj-lt"/>
            </a:endParaRP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350668" y="1412346"/>
            <a:ext cx="8229600" cy="3017611"/>
          </a:xfrm>
        </p:spPr>
        <p:txBody>
          <a:bodyPr>
            <a:normAutofit/>
          </a:bodyPr>
          <a:lstStyle/>
          <a:p>
            <a:pPr>
              <a:buAutoNum type="arabicPeriod"/>
            </a:pPr>
            <a:r>
              <a:rPr lang="sl-SI" sz="1800" dirty="0" err="1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Still</a:t>
            </a:r>
            <a:r>
              <a:rPr lang="sl-SI" sz="18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  </a:t>
            </a:r>
            <a:r>
              <a:rPr lang="sl-SI" sz="1800" dirty="0" err="1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very</a:t>
            </a:r>
            <a:r>
              <a:rPr lang="sl-SI" sz="18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1800" dirty="0" err="1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little</a:t>
            </a:r>
            <a:r>
              <a:rPr lang="sl-SI" sz="18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1800" dirty="0" err="1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good</a:t>
            </a:r>
            <a:r>
              <a:rPr lang="sl-SI" sz="18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1800" dirty="0" err="1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projects</a:t>
            </a:r>
            <a:r>
              <a:rPr lang="sl-SI" sz="18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 on 2nd </a:t>
            </a:r>
            <a:r>
              <a:rPr lang="sl-SI" sz="1800" dirty="0" err="1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Priority</a:t>
            </a:r>
            <a:endParaRPr lang="sl-SI" sz="1800" dirty="0" smtClean="0">
              <a:solidFill>
                <a:schemeClr val="accent3">
                  <a:lumMod val="50000"/>
                </a:schemeClr>
              </a:solidFill>
              <a:latin typeface="+mj-lt"/>
            </a:endParaRPr>
          </a:p>
          <a:p>
            <a:pPr lvl="2">
              <a:buFontTx/>
              <a:buChar char="-"/>
            </a:pPr>
            <a:r>
              <a:rPr lang="sl-SI" sz="1200" dirty="0">
                <a:solidFill>
                  <a:srgbClr val="002060"/>
                </a:solidFill>
                <a:latin typeface="+mj-lt"/>
              </a:rPr>
              <a:t>general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idea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ok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,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but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after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they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wont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to make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project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bigger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(in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financial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sense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)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and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they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loose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the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basic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concept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of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the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planned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projet</a:t>
            </a:r>
            <a:endParaRPr lang="sl-SI" sz="1200" dirty="0">
              <a:solidFill>
                <a:srgbClr val="002060"/>
              </a:solidFill>
              <a:latin typeface="+mj-lt"/>
            </a:endParaRPr>
          </a:p>
          <a:p>
            <a:pPr lvl="2">
              <a:buFontTx/>
              <a:buChar char="-"/>
            </a:pPr>
            <a:r>
              <a:rPr lang="sl-SI" sz="1200" dirty="0" err="1">
                <a:solidFill>
                  <a:srgbClr val="002060"/>
                </a:solidFill>
                <a:latin typeface="+mj-lt"/>
              </a:rPr>
              <a:t>organisations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that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already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cooperate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did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not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upgrade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the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cooperation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,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they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just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sign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the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protocol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,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they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are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focusing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on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partners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that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they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already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know</a:t>
            </a:r>
          </a:p>
          <a:p>
            <a:pPr lvl="2">
              <a:buFontTx/>
              <a:buChar char="-"/>
            </a:pPr>
            <a:r>
              <a:rPr lang="sl-SI" sz="1200" dirty="0" err="1">
                <a:solidFill>
                  <a:srgbClr val="002060"/>
                </a:solidFill>
                <a:latin typeface="+mj-lt"/>
              </a:rPr>
              <a:t>project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idea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can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be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implemented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without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crossborder</a:t>
            </a:r>
            <a:r>
              <a:rPr lang="sl-SI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sl-SI" sz="1200" dirty="0" err="1">
                <a:solidFill>
                  <a:srgbClr val="002060"/>
                </a:solidFill>
                <a:latin typeface="+mj-lt"/>
              </a:rPr>
              <a:t>cooperation</a:t>
            </a:r>
            <a:endParaRPr lang="sl-SI" sz="1200" dirty="0">
              <a:solidFill>
                <a:srgbClr val="002060"/>
              </a:solidFill>
              <a:latin typeface="+mj-lt"/>
            </a:endParaRPr>
          </a:p>
          <a:p>
            <a:pPr>
              <a:buAutoNum type="arabicPeriod"/>
            </a:pPr>
            <a:r>
              <a:rPr lang="en-US" sz="18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The </a:t>
            </a:r>
            <a:r>
              <a:rPr lang="en-US" sz="1800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focus in information actions within </a:t>
            </a:r>
            <a:r>
              <a:rPr lang="sl-SI" sz="18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4th</a:t>
            </a:r>
            <a:r>
              <a:rPr lang="en-US" sz="18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800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deadline should be given </a:t>
            </a:r>
            <a:r>
              <a:rPr lang="en-US" sz="18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to</a:t>
            </a:r>
            <a:r>
              <a:rPr lang="sl-SI" sz="18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 2nd </a:t>
            </a:r>
            <a:r>
              <a:rPr lang="sl-SI" sz="1800" dirty="0" err="1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priority</a:t>
            </a:r>
            <a:r>
              <a:rPr lang="sl-SI" sz="1800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:</a:t>
            </a:r>
          </a:p>
          <a:p>
            <a:pPr marL="400050" lvl="1" indent="0">
              <a:buNone/>
            </a:pPr>
            <a:r>
              <a:rPr lang="sl-SI" sz="16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-  </a:t>
            </a:r>
            <a:r>
              <a:rPr lang="sl-SI" sz="1600" dirty="0" err="1">
                <a:solidFill>
                  <a:schemeClr val="accent1">
                    <a:lumMod val="50000"/>
                  </a:schemeClr>
                </a:solidFill>
                <a:latin typeface="+mj-lt"/>
              </a:rPr>
              <a:t>w</a:t>
            </a:r>
            <a:r>
              <a:rPr lang="sl-SI" sz="16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e</a:t>
            </a:r>
            <a:r>
              <a:rPr lang="sl-SI" sz="16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16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already</a:t>
            </a:r>
            <a:r>
              <a:rPr lang="sl-SI" sz="16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16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prepared</a:t>
            </a:r>
            <a:r>
              <a:rPr lang="sl-SI" sz="16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16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focused</a:t>
            </a:r>
            <a:r>
              <a:rPr lang="sl-SI" sz="16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16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workshop</a:t>
            </a:r>
            <a:r>
              <a:rPr lang="sl-SI" sz="16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16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for</a:t>
            </a:r>
            <a:r>
              <a:rPr lang="sl-SI" sz="16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4th </a:t>
            </a:r>
            <a:r>
              <a:rPr lang="sl-SI" sz="16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deadline</a:t>
            </a:r>
            <a:r>
              <a:rPr lang="sl-SI" sz="16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on 22 </a:t>
            </a:r>
            <a:r>
              <a:rPr lang="sl-SI" sz="16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June</a:t>
            </a:r>
            <a:r>
              <a:rPr lang="sl-SI" sz="16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2017</a:t>
            </a:r>
          </a:p>
          <a:p>
            <a:pPr lvl="2">
              <a:buFontTx/>
              <a:buChar char="-"/>
            </a:pPr>
            <a:r>
              <a:rPr lang="sl-SI" sz="12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We</a:t>
            </a:r>
            <a:r>
              <a:rPr lang="sl-SI" sz="1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12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focused</a:t>
            </a:r>
            <a:r>
              <a:rPr lang="sl-SI" sz="1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on </a:t>
            </a:r>
            <a:r>
              <a:rPr lang="sl-SI" sz="12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presentation</a:t>
            </a:r>
            <a:r>
              <a:rPr lang="sl-SI" sz="1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on </a:t>
            </a:r>
            <a:r>
              <a:rPr lang="sl-SI" sz="12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what</a:t>
            </a:r>
            <a:r>
              <a:rPr lang="sl-SI" sz="1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12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good</a:t>
            </a:r>
            <a:r>
              <a:rPr lang="sl-SI" sz="1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12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project</a:t>
            </a:r>
            <a:r>
              <a:rPr lang="sl-SI" sz="1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is - </a:t>
            </a:r>
            <a:r>
              <a:rPr lang="sl-SI" sz="12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project</a:t>
            </a:r>
            <a:r>
              <a:rPr lang="sl-SI" sz="1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12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quality</a:t>
            </a:r>
            <a:endParaRPr lang="sl-SI" sz="1200" dirty="0" smtClean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lvl="2">
              <a:buFontTx/>
              <a:buChar char="-"/>
            </a:pPr>
            <a:r>
              <a:rPr lang="sl-SI" sz="12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Roundtables</a:t>
            </a:r>
            <a:r>
              <a:rPr lang="sl-SI" sz="1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(ex-</a:t>
            </a:r>
            <a:r>
              <a:rPr lang="sl-SI" sz="12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ante</a:t>
            </a:r>
            <a:r>
              <a:rPr lang="sl-SI" sz="1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12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conditionality</a:t>
            </a:r>
            <a:r>
              <a:rPr lang="sl-SI" sz="12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,</a:t>
            </a:r>
            <a:r>
              <a:rPr lang="sl-SI" sz="1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12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targeting</a:t>
            </a:r>
            <a:r>
              <a:rPr lang="sl-SI" sz="1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12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and</a:t>
            </a:r>
            <a:r>
              <a:rPr lang="sl-SI" sz="1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12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sustainability</a:t>
            </a:r>
            <a:r>
              <a:rPr lang="sl-SI" sz="1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, </a:t>
            </a:r>
            <a:r>
              <a:rPr lang="sl-SI" sz="12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quality</a:t>
            </a:r>
            <a:r>
              <a:rPr lang="sl-SI" sz="1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12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of</a:t>
            </a:r>
            <a:r>
              <a:rPr lang="sl-SI" sz="1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12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projects</a:t>
            </a:r>
            <a:r>
              <a:rPr lang="sl-SI" sz="1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, </a:t>
            </a:r>
            <a:r>
              <a:rPr lang="sl-SI" sz="12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implementation</a:t>
            </a:r>
            <a:r>
              <a:rPr lang="sl-SI" sz="1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12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of</a:t>
            </a:r>
            <a:r>
              <a:rPr lang="sl-SI" sz="1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12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the</a:t>
            </a:r>
            <a:r>
              <a:rPr lang="sl-SI" sz="1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sl-SI" sz="12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programme</a:t>
            </a:r>
            <a:r>
              <a:rPr lang="sl-SI" sz="1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)  </a:t>
            </a:r>
          </a:p>
          <a:p>
            <a:pPr marL="914400" lvl="2" indent="0">
              <a:buNone/>
            </a:pPr>
            <a:endParaRPr lang="sl-SI" sz="1200" dirty="0" smtClean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17</a:t>
            </a:fld>
            <a:endParaRPr lang="en-US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Označba mesta vsebine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6222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88631"/>
            <a:ext cx="8229600" cy="857250"/>
          </a:xfrm>
        </p:spPr>
        <p:txBody>
          <a:bodyPr/>
          <a:lstStyle/>
          <a:p>
            <a:pPr algn="ctr"/>
            <a:r>
              <a:rPr lang="sl-SI" dirty="0" smtClean="0">
                <a:solidFill>
                  <a:srgbClr val="3A6546"/>
                </a:solidFill>
                <a:latin typeface="+mj-lt"/>
              </a:rPr>
              <a:t>PRESENTATION OF THE PROJECTS</a:t>
            </a:r>
            <a:endParaRPr lang="sl-SI" dirty="0">
              <a:solidFill>
                <a:srgbClr val="3A6546"/>
              </a:solidFill>
              <a:latin typeface="+mj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defTabSz="914400" eaLnBrk="0" fontAlgn="base" hangingPunct="0">
              <a:spcAft>
                <a:spcPct val="0"/>
              </a:spcAft>
              <a:buBlip>
                <a:blip r:embed="rId2"/>
              </a:buBlip>
            </a:pPr>
            <a:r>
              <a:rPr lang="sl-SI" sz="2400" kern="0" dirty="0">
                <a:solidFill>
                  <a:srgbClr val="002060"/>
                </a:solidFill>
                <a:latin typeface="Calibri"/>
                <a:ea typeface="MS PGothic" panose="020B0600070205080204" pitchFamily="34" charset="-128"/>
              </a:rPr>
              <a:t>MEMBERS OF </a:t>
            </a:r>
            <a:r>
              <a:rPr lang="sl-SI" sz="2400" kern="0" dirty="0" smtClean="0">
                <a:solidFill>
                  <a:srgbClr val="002060"/>
                </a:solidFill>
                <a:latin typeface="Calibri"/>
                <a:ea typeface="MS PGothic" panose="020B0600070205080204" pitchFamily="34" charset="-128"/>
              </a:rPr>
              <a:t>JS – by 1st Assessor</a:t>
            </a:r>
            <a:r>
              <a:rPr lang="en-US" sz="2400" kern="0" dirty="0" smtClean="0">
                <a:solidFill>
                  <a:srgbClr val="002060"/>
                </a:solidFill>
                <a:latin typeface="Calibri"/>
                <a:ea typeface="MS PGothic" panose="020B0600070205080204" pitchFamily="34" charset="-128"/>
              </a:rPr>
              <a:t>.</a:t>
            </a:r>
            <a:endParaRPr lang="en-US" sz="2400" kern="0" dirty="0">
              <a:solidFill>
                <a:srgbClr val="002060"/>
              </a:solidFill>
              <a:latin typeface="Calibri"/>
              <a:ea typeface="MS PGothic" panose="020B0600070205080204" pitchFamily="34" charset="-128"/>
            </a:endParaRPr>
          </a:p>
          <a:p>
            <a:pPr lvl="0" defTabSz="914400" eaLnBrk="0" fontAlgn="base" hangingPunct="0">
              <a:spcAft>
                <a:spcPct val="0"/>
              </a:spcAft>
              <a:buBlip>
                <a:blip r:embed="rId2"/>
              </a:buBlip>
            </a:pPr>
            <a:r>
              <a:rPr lang="sl-SI" sz="2400" kern="0" dirty="0">
                <a:solidFill>
                  <a:srgbClr val="002060"/>
                </a:solidFill>
                <a:latin typeface="Calibri"/>
                <a:ea typeface="MS PGothic" panose="020B0600070205080204" pitchFamily="34" charset="-128"/>
              </a:rPr>
              <a:t>TOP DOWN APPROACH (Ranking list)</a:t>
            </a:r>
            <a:r>
              <a:rPr lang="en-US" sz="2400" kern="0" dirty="0" smtClean="0">
                <a:solidFill>
                  <a:srgbClr val="002060"/>
                </a:solidFill>
                <a:latin typeface="Calibri"/>
                <a:ea typeface="MS PGothic" panose="020B0600070205080204" pitchFamily="34" charset="-128"/>
              </a:rPr>
              <a:t>.</a:t>
            </a:r>
            <a:endParaRPr lang="sl-SI" sz="2400" kern="0" dirty="0" smtClean="0">
              <a:solidFill>
                <a:srgbClr val="002060"/>
              </a:solidFill>
              <a:latin typeface="Calibri"/>
              <a:ea typeface="MS PGothic" panose="020B0600070205080204" pitchFamily="34" charset="-128"/>
            </a:endParaRPr>
          </a:p>
          <a:p>
            <a:pPr lvl="0" defTabSz="914400" eaLnBrk="0" fontAlgn="base" hangingPunct="0">
              <a:spcAft>
                <a:spcPct val="0"/>
              </a:spcAft>
              <a:buBlip>
                <a:blip r:embed="rId2"/>
              </a:buBlip>
            </a:pPr>
            <a:r>
              <a:rPr lang="sl-SI" sz="2400" kern="0" dirty="0" smtClean="0">
                <a:solidFill>
                  <a:srgbClr val="002060"/>
                </a:solidFill>
                <a:latin typeface="Calibri"/>
                <a:ea typeface="MS PGothic" panose="020B0600070205080204" pitchFamily="34" charset="-128"/>
              </a:rPr>
              <a:t>All projects from one priority will be presented and then decsions will be made</a:t>
            </a:r>
            <a:endParaRPr lang="sl-SI" sz="2400" kern="0" dirty="0">
              <a:solidFill>
                <a:srgbClr val="002060"/>
              </a:solidFill>
              <a:latin typeface="Calibri"/>
              <a:ea typeface="MS PGothic" panose="020B0600070205080204" pitchFamily="34" charset="-128"/>
            </a:endParaRPr>
          </a:p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Content Placeholder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2360293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4893"/>
            <a:ext cx="5490839" cy="1481775"/>
          </a:xfrm>
        </p:spPr>
        <p:txBody>
          <a:bodyPr/>
          <a:lstStyle/>
          <a:p>
            <a:pPr marL="0" indent="0" algn="ctr">
              <a:buNone/>
            </a:pPr>
            <a:r>
              <a:rPr lang="sl-SI" sz="4400" b="1" kern="0" dirty="0">
                <a:solidFill>
                  <a:srgbClr val="3A6546"/>
                </a:solidFill>
                <a:latin typeface="Calibri"/>
                <a:ea typeface="MS PGothic" panose="020B0600070205080204" pitchFamily="34" charset="-128"/>
              </a:rPr>
              <a:t>THANK YOU FOR YOUR </a:t>
            </a:r>
            <a:r>
              <a:rPr lang="sl-SI" sz="4400" b="1" kern="0" dirty="0" smtClean="0">
                <a:solidFill>
                  <a:srgbClr val="3A6546"/>
                </a:solidFill>
                <a:latin typeface="Calibri"/>
                <a:ea typeface="MS PGothic" panose="020B0600070205080204" pitchFamily="34" charset="-128"/>
              </a:rPr>
              <a:t>ATTENTION!</a:t>
            </a:r>
            <a:endParaRPr lang="sl-SI" dirty="0">
              <a:solidFill>
                <a:srgbClr val="3A65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Content Placeholder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Elipsa 6"/>
          <p:cNvSpPr/>
          <p:nvPr/>
        </p:nvSpPr>
        <p:spPr>
          <a:xfrm>
            <a:off x="2424955" y="2794758"/>
            <a:ext cx="1620644" cy="1501697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8" name="Elipsa 7"/>
          <p:cNvSpPr/>
          <p:nvPr/>
        </p:nvSpPr>
        <p:spPr>
          <a:xfrm>
            <a:off x="4348540" y="2794758"/>
            <a:ext cx="1620644" cy="1501697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9" name="Elipsa 8"/>
          <p:cNvSpPr/>
          <p:nvPr/>
        </p:nvSpPr>
        <p:spPr>
          <a:xfrm>
            <a:off x="6292570" y="2772944"/>
            <a:ext cx="1620644" cy="1501697"/>
          </a:xfrm>
          <a:prstGeom prst="ellipse">
            <a:avLst/>
          </a:prstGeom>
          <a:solidFill>
            <a:srgbClr val="DF2F2F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0" name="Elipsa 9"/>
          <p:cNvSpPr/>
          <p:nvPr/>
        </p:nvSpPr>
        <p:spPr>
          <a:xfrm>
            <a:off x="2900741" y="3181333"/>
            <a:ext cx="170985" cy="178420"/>
          </a:xfrm>
          <a:prstGeom prst="ellips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1" name="Elipsa 10"/>
          <p:cNvSpPr/>
          <p:nvPr/>
        </p:nvSpPr>
        <p:spPr>
          <a:xfrm>
            <a:off x="3339356" y="3181333"/>
            <a:ext cx="170985" cy="178420"/>
          </a:xfrm>
          <a:prstGeom prst="ellips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2" name="Elipsa 11"/>
          <p:cNvSpPr/>
          <p:nvPr/>
        </p:nvSpPr>
        <p:spPr>
          <a:xfrm>
            <a:off x="4822468" y="3181333"/>
            <a:ext cx="170985" cy="178420"/>
          </a:xfrm>
          <a:prstGeom prst="ellips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3" name="Elipsa 12"/>
          <p:cNvSpPr/>
          <p:nvPr/>
        </p:nvSpPr>
        <p:spPr>
          <a:xfrm>
            <a:off x="5261083" y="3181333"/>
            <a:ext cx="170985" cy="178420"/>
          </a:xfrm>
          <a:prstGeom prst="ellips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4" name="Elipsa 13"/>
          <p:cNvSpPr/>
          <p:nvPr/>
        </p:nvSpPr>
        <p:spPr>
          <a:xfrm>
            <a:off x="6794019" y="3167633"/>
            <a:ext cx="170985" cy="178420"/>
          </a:xfrm>
          <a:prstGeom prst="ellips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5" name="Elipsa 14"/>
          <p:cNvSpPr/>
          <p:nvPr/>
        </p:nvSpPr>
        <p:spPr>
          <a:xfrm>
            <a:off x="7232634" y="3167633"/>
            <a:ext cx="170985" cy="178420"/>
          </a:xfrm>
          <a:prstGeom prst="ellips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6" name="Lok 15"/>
          <p:cNvSpPr/>
          <p:nvPr/>
        </p:nvSpPr>
        <p:spPr>
          <a:xfrm rot="8270034">
            <a:off x="2861246" y="3127773"/>
            <a:ext cx="748062" cy="750848"/>
          </a:xfrm>
          <a:prstGeom prst="arc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cxnSp>
        <p:nvCxnSpPr>
          <p:cNvPr id="17" name="Raven povezovalnik 16"/>
          <p:cNvCxnSpPr/>
          <p:nvPr/>
        </p:nvCxnSpPr>
        <p:spPr>
          <a:xfrm>
            <a:off x="4855279" y="3790933"/>
            <a:ext cx="57678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Lok 17"/>
          <p:cNvSpPr/>
          <p:nvPr/>
        </p:nvSpPr>
        <p:spPr>
          <a:xfrm rot="19086693">
            <a:off x="6743432" y="3677585"/>
            <a:ext cx="748062" cy="750848"/>
          </a:xfrm>
          <a:prstGeom prst="arc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110806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7301" y="750678"/>
            <a:ext cx="8229600" cy="857250"/>
          </a:xfrm>
        </p:spPr>
        <p:txBody>
          <a:bodyPr>
            <a:normAutofit/>
          </a:bodyPr>
          <a:lstStyle/>
          <a:p>
            <a:pPr algn="ctr"/>
            <a:r>
              <a:rPr lang="sl-SI" altLang="sl-SI" sz="3600" kern="0" dirty="0">
                <a:solidFill>
                  <a:schemeClr val="accent3">
                    <a:lumMod val="50000"/>
                  </a:schemeClr>
                </a:solidFill>
                <a:latin typeface="Calibri"/>
                <a:ea typeface="ＭＳ Ｐゴシック"/>
              </a:rPr>
              <a:t>TIMELINE</a:t>
            </a:r>
            <a:endParaRPr lang="de-DE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63364" y="1607928"/>
            <a:ext cx="8229600" cy="2631237"/>
          </a:xfrm>
        </p:spPr>
        <p:txBody>
          <a:bodyPr>
            <a:normAutofit/>
          </a:bodyPr>
          <a:lstStyle/>
          <a:p>
            <a:pPr lvl="0" defTabSz="914400" eaLnBrk="0" fontAlgn="base" hangingPunct="0">
              <a:lnSpc>
                <a:spcPct val="90000"/>
              </a:lnSpc>
              <a:spcAft>
                <a:spcPct val="0"/>
              </a:spcAft>
              <a:buBlip>
                <a:blip r:embed="rId2"/>
              </a:buBlip>
              <a:defRPr/>
            </a:pPr>
            <a:r>
              <a:rPr lang="pl-PL" sz="2000" kern="0" dirty="0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3rd DEADLINE</a:t>
            </a:r>
            <a:r>
              <a:rPr lang="pl-PL" sz="2000" kern="0" dirty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: </a:t>
            </a:r>
            <a:r>
              <a:rPr lang="pl-PL" sz="2000" kern="0" dirty="0" smtClean="0">
                <a:solidFill>
                  <a:srgbClr val="C00000"/>
                </a:solidFill>
                <a:latin typeface="Calibri"/>
                <a:ea typeface="ＭＳ Ｐゴシック"/>
              </a:rPr>
              <a:t>11 April 2017</a:t>
            </a:r>
            <a:endParaRPr lang="pl-PL" sz="2000" kern="0" dirty="0">
              <a:solidFill>
                <a:srgbClr val="C00000"/>
              </a:solidFill>
              <a:latin typeface="Calibri"/>
              <a:ea typeface="ＭＳ Ｐゴシック"/>
            </a:endParaRPr>
          </a:p>
          <a:p>
            <a:pPr lvl="0" defTabSz="914400" eaLnBrk="0" fontAlgn="base" hangingPunct="0">
              <a:lnSpc>
                <a:spcPct val="90000"/>
              </a:lnSpc>
              <a:spcAft>
                <a:spcPct val="0"/>
              </a:spcAft>
              <a:buBlip>
                <a:blip r:embed="rId2"/>
              </a:buBlip>
              <a:defRPr/>
            </a:pPr>
            <a:r>
              <a:rPr lang="sl-SI" sz="2000" kern="0" dirty="0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ADMINISTRATIVE </a:t>
            </a:r>
            <a:r>
              <a:rPr lang="sl-SI" sz="2000" kern="0" dirty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AND ELIGIBILITY CHECK: </a:t>
            </a:r>
            <a:r>
              <a:rPr lang="sl-SI" sz="2000" kern="0" dirty="0" smtClean="0">
                <a:solidFill>
                  <a:srgbClr val="C00000"/>
                </a:solidFill>
                <a:latin typeface="Calibri"/>
                <a:ea typeface="ＭＳ Ｐゴシック"/>
              </a:rPr>
              <a:t>April</a:t>
            </a:r>
            <a:r>
              <a:rPr lang="en-US" sz="2000" kern="0" dirty="0" smtClean="0">
                <a:solidFill>
                  <a:srgbClr val="C00000"/>
                </a:solidFill>
                <a:latin typeface="Calibri"/>
                <a:ea typeface="ＭＳ Ｐゴシック"/>
              </a:rPr>
              <a:t> </a:t>
            </a:r>
            <a:r>
              <a:rPr lang="en-US" sz="2000" kern="0" dirty="0">
                <a:solidFill>
                  <a:srgbClr val="C00000"/>
                </a:solidFill>
                <a:latin typeface="Calibri"/>
                <a:ea typeface="ＭＳ Ｐゴシック"/>
              </a:rPr>
              <a:t>20</a:t>
            </a:r>
            <a:r>
              <a:rPr lang="sl-SI" sz="2000" kern="0" dirty="0" smtClean="0">
                <a:solidFill>
                  <a:srgbClr val="C00000"/>
                </a:solidFill>
                <a:latin typeface="Calibri"/>
                <a:ea typeface="ＭＳ Ｐゴシック"/>
              </a:rPr>
              <a:t>17</a:t>
            </a:r>
            <a:endParaRPr lang="sl-SI" sz="2000" kern="0" dirty="0">
              <a:solidFill>
                <a:srgbClr val="000000"/>
              </a:solidFill>
              <a:latin typeface="Calibri"/>
              <a:ea typeface="ＭＳ Ｐゴシック"/>
            </a:endParaRPr>
          </a:p>
          <a:p>
            <a:pPr lvl="0" defTabSz="914400" eaLnBrk="0" fontAlgn="base" hangingPunct="0">
              <a:lnSpc>
                <a:spcPct val="90000"/>
              </a:lnSpc>
              <a:spcAft>
                <a:spcPct val="0"/>
              </a:spcAft>
              <a:buBlip>
                <a:blip r:embed="rId2"/>
              </a:buBlip>
              <a:defRPr/>
            </a:pPr>
            <a:r>
              <a:rPr lang="sl-SI" sz="2000" kern="0" dirty="0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WRITTEN PROCEDURE on </a:t>
            </a:r>
            <a:r>
              <a:rPr lang="sl-SI" sz="2000" kern="0" dirty="0" err="1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rejection</a:t>
            </a:r>
            <a:r>
              <a:rPr lang="sl-SI" sz="2000" kern="0" dirty="0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 </a:t>
            </a:r>
            <a:r>
              <a:rPr lang="sl-SI" sz="2000" kern="0" dirty="0" err="1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of</a:t>
            </a:r>
            <a:r>
              <a:rPr lang="sl-SI" sz="2000" kern="0" dirty="0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 administrative </a:t>
            </a:r>
            <a:r>
              <a:rPr lang="sl-SI" sz="2000" kern="0" dirty="0" err="1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ineliegible</a:t>
            </a:r>
            <a:r>
              <a:rPr lang="sl-SI" sz="2000" kern="0" dirty="0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 </a:t>
            </a:r>
            <a:r>
              <a:rPr lang="sl-SI" sz="2000" kern="0" dirty="0" err="1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and</a:t>
            </a:r>
            <a:r>
              <a:rPr lang="sl-SI" sz="2000" kern="0" dirty="0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 </a:t>
            </a:r>
            <a:r>
              <a:rPr lang="sl-SI" sz="2000" kern="0" dirty="0" err="1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incompliant</a:t>
            </a:r>
            <a:r>
              <a:rPr lang="sl-SI" sz="2000" kern="0" dirty="0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 </a:t>
            </a:r>
            <a:r>
              <a:rPr lang="sl-SI" sz="2000" kern="0" dirty="0" err="1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project</a:t>
            </a:r>
            <a:r>
              <a:rPr lang="sl-SI" sz="2000" kern="0" dirty="0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 </a:t>
            </a:r>
            <a:r>
              <a:rPr lang="sl-SI" sz="2000" kern="0" dirty="0" err="1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applications</a:t>
            </a:r>
            <a:r>
              <a:rPr lang="sl-SI" sz="2000" kern="0" dirty="0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: </a:t>
            </a:r>
            <a:r>
              <a:rPr lang="sl-SI" sz="2000" kern="0" dirty="0" smtClean="0">
                <a:solidFill>
                  <a:srgbClr val="C00000"/>
                </a:solidFill>
                <a:latin typeface="Calibri"/>
                <a:ea typeface="ＭＳ Ｐゴシック"/>
              </a:rPr>
              <a:t> 15 </a:t>
            </a:r>
            <a:r>
              <a:rPr lang="sl-SI" sz="2000" kern="0" dirty="0" err="1" smtClean="0">
                <a:solidFill>
                  <a:srgbClr val="C00000"/>
                </a:solidFill>
                <a:latin typeface="Calibri"/>
                <a:ea typeface="ＭＳ Ｐゴシック"/>
              </a:rPr>
              <a:t>May</a:t>
            </a:r>
            <a:r>
              <a:rPr lang="sl-SI" sz="2000" kern="0" dirty="0" smtClean="0">
                <a:solidFill>
                  <a:srgbClr val="C00000"/>
                </a:solidFill>
                <a:latin typeface="Calibri"/>
                <a:ea typeface="ＭＳ Ｐゴシック"/>
              </a:rPr>
              <a:t> 2017 – 25 </a:t>
            </a:r>
            <a:r>
              <a:rPr lang="sl-SI" sz="2000" kern="0" dirty="0" err="1" smtClean="0">
                <a:solidFill>
                  <a:srgbClr val="C00000"/>
                </a:solidFill>
                <a:latin typeface="Calibri"/>
                <a:ea typeface="ＭＳ Ｐゴシック"/>
              </a:rPr>
              <a:t>May</a:t>
            </a:r>
            <a:r>
              <a:rPr lang="sl-SI" sz="2000" kern="0" dirty="0" smtClean="0">
                <a:solidFill>
                  <a:srgbClr val="C00000"/>
                </a:solidFill>
                <a:latin typeface="Calibri"/>
                <a:ea typeface="ＭＳ Ｐゴシック"/>
              </a:rPr>
              <a:t> 2017</a:t>
            </a:r>
            <a:endParaRPr lang="en-US" sz="2000" kern="0" dirty="0">
              <a:solidFill>
                <a:srgbClr val="C00000"/>
              </a:solidFill>
              <a:latin typeface="Calibri"/>
              <a:ea typeface="ＭＳ Ｐゴシック"/>
            </a:endParaRPr>
          </a:p>
          <a:p>
            <a:pPr lvl="0" defTabSz="914400" eaLnBrk="0" fontAlgn="base" hangingPunct="0">
              <a:lnSpc>
                <a:spcPct val="90000"/>
              </a:lnSpc>
              <a:spcAft>
                <a:spcPct val="0"/>
              </a:spcAft>
              <a:buBlip>
                <a:blip r:embed="rId2"/>
              </a:buBlip>
              <a:defRPr/>
            </a:pPr>
            <a:r>
              <a:rPr lang="en-US" sz="2000" kern="0" dirty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QUALITY ASSESSMENT: </a:t>
            </a:r>
            <a:r>
              <a:rPr lang="sl-SI" sz="2000" kern="0" dirty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 </a:t>
            </a:r>
            <a:r>
              <a:rPr lang="sl-SI" sz="2000" kern="0" dirty="0">
                <a:solidFill>
                  <a:srgbClr val="C00000"/>
                </a:solidFill>
                <a:latin typeface="Calibri"/>
                <a:ea typeface="ＭＳ Ｐゴシック"/>
              </a:rPr>
              <a:t>3</a:t>
            </a:r>
            <a:r>
              <a:rPr lang="sl-SI" sz="2000" kern="0" dirty="0" smtClean="0">
                <a:solidFill>
                  <a:srgbClr val="C00000"/>
                </a:solidFill>
                <a:latin typeface="Calibri"/>
                <a:ea typeface="ＭＳ Ｐゴシック"/>
              </a:rPr>
              <a:t> </a:t>
            </a:r>
            <a:r>
              <a:rPr lang="sl-SI" sz="2000" kern="0" dirty="0" err="1" smtClean="0">
                <a:solidFill>
                  <a:srgbClr val="C00000"/>
                </a:solidFill>
                <a:latin typeface="Calibri"/>
                <a:ea typeface="ＭＳ Ｐゴシック"/>
              </a:rPr>
              <a:t>May</a:t>
            </a:r>
            <a:r>
              <a:rPr lang="sl-SI" sz="2000" kern="0" dirty="0" smtClean="0">
                <a:solidFill>
                  <a:srgbClr val="C00000"/>
                </a:solidFill>
                <a:latin typeface="Calibri"/>
                <a:ea typeface="ＭＳ Ｐゴシック"/>
              </a:rPr>
              <a:t> 2017 </a:t>
            </a:r>
            <a:r>
              <a:rPr lang="sl-SI" sz="2000" kern="0" dirty="0">
                <a:solidFill>
                  <a:srgbClr val="C00000"/>
                </a:solidFill>
                <a:latin typeface="Calibri"/>
                <a:ea typeface="ＭＳ Ｐゴシック"/>
              </a:rPr>
              <a:t>– 5</a:t>
            </a:r>
            <a:r>
              <a:rPr lang="sl-SI" sz="2000" kern="0" dirty="0" smtClean="0">
                <a:solidFill>
                  <a:srgbClr val="C00000"/>
                </a:solidFill>
                <a:latin typeface="Calibri"/>
                <a:ea typeface="ＭＳ Ｐゴシック"/>
              </a:rPr>
              <a:t> </a:t>
            </a:r>
            <a:r>
              <a:rPr lang="sl-SI" sz="2000" kern="0" dirty="0" err="1" smtClean="0">
                <a:solidFill>
                  <a:srgbClr val="C00000"/>
                </a:solidFill>
                <a:latin typeface="Calibri"/>
                <a:ea typeface="ＭＳ Ｐゴシック"/>
              </a:rPr>
              <a:t>June</a:t>
            </a:r>
            <a:r>
              <a:rPr lang="sl-SI" sz="2000" kern="0" dirty="0" smtClean="0">
                <a:solidFill>
                  <a:srgbClr val="C00000"/>
                </a:solidFill>
                <a:latin typeface="Calibri"/>
                <a:ea typeface="ＭＳ Ｐゴシック"/>
              </a:rPr>
              <a:t> 2017</a:t>
            </a:r>
            <a:endParaRPr lang="sl-SI" sz="2000" kern="0" dirty="0">
              <a:solidFill>
                <a:srgbClr val="C00000"/>
              </a:solidFill>
              <a:latin typeface="Calibri"/>
              <a:ea typeface="ＭＳ Ｐゴシック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1988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927958"/>
            <a:ext cx="8229600" cy="332671"/>
          </a:xfrm>
        </p:spPr>
        <p:txBody>
          <a:bodyPr>
            <a:normAutofit fontScale="90000"/>
          </a:bodyPr>
          <a:lstStyle/>
          <a:p>
            <a:pPr algn="ctr"/>
            <a:r>
              <a:rPr lang="sl-SI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sl-SI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l-SI" dirty="0" err="1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Committed</a:t>
            </a:r>
            <a:r>
              <a:rPr lang="sl-SI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l-SI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ERDF </a:t>
            </a:r>
            <a:r>
              <a:rPr lang="sl-SI"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funds</a:t>
            </a:r>
            <a:r>
              <a:rPr lang="sl-SI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l-SI"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till</a:t>
            </a:r>
            <a:r>
              <a:rPr lang="sl-SI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l-SI"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now</a:t>
            </a:r>
            <a:r>
              <a:rPr lang="sl-SI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sl-SI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GB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3</a:t>
            </a:fld>
            <a:endParaRPr lang="en-US"/>
          </a:p>
        </p:txBody>
      </p:sp>
      <p:sp>
        <p:nvSpPr>
          <p:cNvPr id="6" name="Označba mesta vsebine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433059892"/>
              </p:ext>
            </p:extLst>
          </p:nvPr>
        </p:nvGraphicFramePr>
        <p:xfrm>
          <a:off x="328774" y="1383652"/>
          <a:ext cx="8435082" cy="3301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PoljeZBesedilom 7"/>
          <p:cNvSpPr txBox="1"/>
          <p:nvPr/>
        </p:nvSpPr>
        <p:spPr>
          <a:xfrm>
            <a:off x="1299060" y="2852954"/>
            <a:ext cx="791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1st PA</a:t>
            </a:r>
            <a:endParaRPr lang="sl-SI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PoljeZBesedilom 8"/>
          <p:cNvSpPr txBox="1"/>
          <p:nvPr/>
        </p:nvSpPr>
        <p:spPr>
          <a:xfrm>
            <a:off x="4127664" y="2849571"/>
            <a:ext cx="905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2nd PA</a:t>
            </a:r>
            <a:endParaRPr lang="sl-SI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PoljeZBesedilom 10"/>
          <p:cNvSpPr txBox="1"/>
          <p:nvPr/>
        </p:nvSpPr>
        <p:spPr>
          <a:xfrm>
            <a:off x="6678103" y="2849571"/>
            <a:ext cx="1582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sl-SI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</a:t>
            </a:r>
            <a:r>
              <a:rPr lang="sl-SI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l-SI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committed</a:t>
            </a:r>
            <a:r>
              <a:rPr lang="sl-SI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l-SI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ERDF </a:t>
            </a:r>
            <a:r>
              <a:rPr lang="sl-SI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funds</a:t>
            </a:r>
            <a:endParaRPr lang="sl-SI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3"/>
          </p:nvPr>
        </p:nvSpPr>
        <p:spPr>
          <a:xfrm>
            <a:off x="3333213" y="4145947"/>
            <a:ext cx="2494740" cy="274637"/>
          </a:xfrm>
        </p:spPr>
        <p:txBody>
          <a:bodyPr/>
          <a:lstStyle/>
          <a:p>
            <a:r>
              <a:rPr lang="sl-SI" sz="16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50 % </a:t>
            </a:r>
            <a:r>
              <a:rPr lang="sl-SI" sz="1600" b="1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of</a:t>
            </a:r>
            <a:r>
              <a:rPr lang="sl-SI" sz="16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</a:t>
            </a:r>
            <a:r>
              <a:rPr lang="sl-SI" sz="1600" b="1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all</a:t>
            </a:r>
            <a:r>
              <a:rPr lang="sl-SI" sz="16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</a:t>
            </a:r>
            <a:r>
              <a:rPr lang="sl-SI" sz="1600" b="1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available</a:t>
            </a:r>
            <a:endParaRPr lang="de-DE" sz="16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063179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4</a:t>
            </a:fld>
            <a:endParaRPr lang="en-US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Označba mesta vsebine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877249"/>
              </p:ext>
            </p:extLst>
          </p:nvPr>
        </p:nvGraphicFramePr>
        <p:xfrm>
          <a:off x="457201" y="915047"/>
          <a:ext cx="8229599" cy="3920254"/>
        </p:xfrm>
        <a:graphic>
          <a:graphicData uri="http://schemas.openxmlformats.org/drawingml/2006/table">
            <a:tbl>
              <a:tblPr firstRow="1" firstCol="1">
                <a:tableStyleId>{F5AB1C69-6EDB-4FF4-983F-18BD219EF322}</a:tableStyleId>
              </a:tblPr>
              <a:tblGrid>
                <a:gridCol w="7996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831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1544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59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720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599398">
                <a:tc>
                  <a:txBody>
                    <a:bodyPr/>
                    <a:lstStyle/>
                    <a:p>
                      <a:pPr algn="ctr" rtl="0" fontAlgn="ctr"/>
                      <a:r>
                        <a:rPr lang="sl-SI" sz="1200" u="none" strike="noStrike" dirty="0">
                          <a:effectLst/>
                        </a:rPr>
                        <a:t>PA</a:t>
                      </a:r>
                      <a:endParaRPr lang="sl-SI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76" marR="7876" marT="787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l-SI" sz="1200" u="none" strike="noStrike" dirty="0" err="1">
                          <a:effectLst/>
                        </a:rPr>
                        <a:t>Investment</a:t>
                      </a:r>
                      <a:r>
                        <a:rPr lang="sl-SI" sz="1200" u="none" strike="noStrike" dirty="0">
                          <a:effectLst/>
                        </a:rPr>
                        <a:t> </a:t>
                      </a:r>
                      <a:r>
                        <a:rPr lang="sl-SI" sz="1200" u="none" strike="noStrike" dirty="0" err="1">
                          <a:effectLst/>
                        </a:rPr>
                        <a:t>Priority</a:t>
                      </a:r>
                      <a:endParaRPr lang="sl-SI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76" marR="7876" marT="787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l-SI" sz="1200" u="none" strike="noStrike">
                          <a:effectLst/>
                        </a:rPr>
                        <a:t>ERDF available in CP</a:t>
                      </a:r>
                      <a:endParaRPr lang="sl-SI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76" marR="7876" marT="787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none" strike="noStrike" dirty="0">
                          <a:effectLst/>
                        </a:rPr>
                        <a:t>ERDF </a:t>
                      </a:r>
                      <a:r>
                        <a:rPr lang="en-US" sz="1200" u="none" strike="noStrike" dirty="0" smtClean="0">
                          <a:effectLst/>
                        </a:rPr>
                        <a:t>contracted </a:t>
                      </a:r>
                      <a:r>
                        <a:rPr lang="sl-SI" sz="1200" u="none" strike="noStrike" dirty="0" smtClean="0">
                          <a:effectLst/>
                        </a:rPr>
                        <a:t>in 6</a:t>
                      </a:r>
                      <a:r>
                        <a:rPr lang="en-US" sz="1200" u="none" strike="noStrike" dirty="0" smtClean="0">
                          <a:effectLst/>
                        </a:rPr>
                        <a:t> projects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76" marR="7876" marT="787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l-SI" sz="1200" u="none" strike="noStrike" dirty="0" err="1" smtClean="0">
                          <a:effectLst/>
                        </a:rPr>
                        <a:t>Available</a:t>
                      </a:r>
                      <a:r>
                        <a:rPr lang="sl-SI" sz="1200" u="none" strike="noStrike" baseline="0" dirty="0" smtClean="0">
                          <a:effectLst/>
                        </a:rPr>
                        <a:t> ERDF </a:t>
                      </a:r>
                      <a:r>
                        <a:rPr lang="sl-SI" sz="1200" u="none" strike="noStrike" baseline="0" dirty="0" err="1" smtClean="0">
                          <a:effectLst/>
                        </a:rPr>
                        <a:t>for</a:t>
                      </a:r>
                      <a:r>
                        <a:rPr lang="sl-SI" sz="1200" u="none" strike="noStrike" baseline="0" dirty="0" smtClean="0">
                          <a:effectLst/>
                        </a:rPr>
                        <a:t> 3rd </a:t>
                      </a:r>
                      <a:r>
                        <a:rPr lang="sl-SI" sz="1200" u="none" strike="noStrike" baseline="0" dirty="0" err="1" smtClean="0">
                          <a:effectLst/>
                        </a:rPr>
                        <a:t>deadline</a:t>
                      </a:r>
                      <a:endParaRPr lang="sl-SI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76" marR="7876" marT="7876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042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sl-SI" sz="1200" u="none" strike="noStrike">
                          <a:effectLst/>
                        </a:rPr>
                        <a:t>1</a:t>
                      </a:r>
                      <a:endParaRPr lang="sl-SI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76" marR="7876" marT="7876" marB="0" anchor="ctr"/>
                </a:tc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sl-SI" sz="1200" u="none" strike="noStrike" dirty="0" smtClean="0">
                          <a:effectLst/>
                        </a:rPr>
                        <a:t>6</a:t>
                      </a:r>
                      <a:r>
                        <a:rPr lang="en-US" sz="1200" u="none" strike="noStrike" dirty="0" smtClean="0">
                          <a:effectLst/>
                        </a:rPr>
                        <a:t>(</a:t>
                      </a:r>
                      <a:r>
                        <a:rPr lang="sl-SI" sz="1200" u="none" strike="noStrike" dirty="0" smtClean="0">
                          <a:effectLst/>
                        </a:rPr>
                        <a:t>c</a:t>
                      </a:r>
                      <a:r>
                        <a:rPr lang="en-US" sz="1200" u="none" strike="noStrike" dirty="0" smtClean="0">
                          <a:effectLst/>
                        </a:rPr>
                        <a:t>) </a:t>
                      </a:r>
                      <a:r>
                        <a:rPr lang="sl-SI" sz="1200" b="1" u="none" strike="noStrike" dirty="0" smtClean="0">
                          <a:effectLst/>
                        </a:rPr>
                        <a:t>ATTRACTIVE REGION </a:t>
                      </a:r>
                      <a:r>
                        <a:rPr lang="sl-SI" sz="1200" u="none" strike="noStrike" dirty="0" smtClean="0">
                          <a:effectLst/>
                        </a:rPr>
                        <a:t>- </a:t>
                      </a:r>
                      <a:r>
                        <a:rPr lang="en-US" sz="1200" u="none" strike="noStrike" dirty="0" smtClean="0">
                          <a:effectLst/>
                        </a:rPr>
                        <a:t>To increase attractiveness through the diversification and cross-border integration of the sustainable touristic offer in the </a:t>
                      </a:r>
                      <a:r>
                        <a:rPr lang="en-US" sz="1200" u="none" strike="noStrike" dirty="0" err="1" smtClean="0">
                          <a:effectLst/>
                        </a:rPr>
                        <a:t>programme</a:t>
                      </a:r>
                      <a:r>
                        <a:rPr lang="en-US" sz="1200" u="none" strike="noStrike" dirty="0" smtClean="0">
                          <a:effectLst/>
                        </a:rPr>
                        <a:t> area, based on the protection of the elements of cultural and natural heritage and development of products and services in the less developed rural areas linking them to touristic magnets.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76" marR="7876" marT="787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l-SI" sz="1200" u="none" strike="noStrike" dirty="0" smtClean="0">
                          <a:effectLst/>
                        </a:rPr>
                        <a:t>10.000.000,00</a:t>
                      </a:r>
                      <a:endParaRPr lang="sl-SI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76" marR="7876" marT="787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l-SI" sz="1200" u="none" strike="noStrike" dirty="0" smtClean="0">
                          <a:effectLst/>
                        </a:rPr>
                        <a:t>6.307.722,16</a:t>
                      </a:r>
                      <a:endParaRPr lang="sl-SI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76" marR="7876" marT="7876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sl-SI" sz="1200" u="none" strike="noStrike" dirty="0" smtClean="0">
                          <a:effectLst/>
                        </a:rPr>
                        <a:t>3.692.277,84</a:t>
                      </a:r>
                      <a:endParaRPr lang="sl-SI" sz="1200" b="0" i="0" u="none" strike="noStrike" dirty="0">
                        <a:solidFill>
                          <a:srgbClr val="00417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76" marR="7876" marT="7876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3666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endParaRPr lang="sl-SI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76" marR="7876" marT="787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l-SI" sz="1200" u="none" strike="noStrike" dirty="0" smtClean="0">
                          <a:effectLst/>
                        </a:rPr>
                        <a:t>63 %</a:t>
                      </a:r>
                      <a:endParaRPr lang="sl-SI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76" marR="7876" marT="7876" marB="0" anchor="ctr"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223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sl-SI" sz="1200" u="none" strike="noStrike">
                          <a:effectLst/>
                        </a:rPr>
                        <a:t>2</a:t>
                      </a:r>
                      <a:endParaRPr lang="sl-SI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76" marR="7876" marT="787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endParaRPr lang="sl-SI" sz="1200" u="none" strike="noStrike" dirty="0" smtClean="0">
                        <a:effectLst/>
                      </a:endParaRPr>
                    </a:p>
                    <a:p>
                      <a:pPr algn="l" rtl="0" fontAlgn="ctr"/>
                      <a:r>
                        <a:rPr lang="sl-SI" sz="1200" u="none" strike="noStrike" dirty="0" smtClean="0">
                          <a:effectLst/>
                        </a:rPr>
                        <a:t>11(b) </a:t>
                      </a:r>
                      <a:r>
                        <a:rPr lang="sl-SI" sz="1200" b="1" u="none" strike="noStrike" dirty="0" smtClean="0">
                          <a:effectLst/>
                        </a:rPr>
                        <a:t>COOPERATIVE REGION</a:t>
                      </a:r>
                      <a:r>
                        <a:rPr lang="sl-SI" sz="1200" b="1" u="none" strike="noStrike" baseline="0" dirty="0" smtClean="0">
                          <a:effectLst/>
                        </a:rPr>
                        <a:t> </a:t>
                      </a:r>
                      <a:r>
                        <a:rPr lang="sl-SI" sz="1200" u="none" strike="noStrike" baseline="0" dirty="0" smtClean="0">
                          <a:effectLst/>
                        </a:rPr>
                        <a:t>- t</a:t>
                      </a:r>
                      <a:r>
                        <a:rPr lang="en-US" sz="1200" u="none" strike="noStrike" dirty="0" smtClean="0">
                          <a:effectLst/>
                        </a:rPr>
                        <a:t>o increase the capacity for cooperation in order to reach a higher level of maturity in cross-border relations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76" marR="7876" marT="787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l-SI" sz="1200" u="none" strike="noStrike" dirty="0">
                          <a:effectLst/>
                        </a:rPr>
                        <a:t> </a:t>
                      </a:r>
                      <a:r>
                        <a:rPr lang="sl-SI" sz="1200" u="none" strike="noStrike" dirty="0" smtClean="0">
                          <a:effectLst/>
                        </a:rPr>
                        <a:t>3.295.015,00</a:t>
                      </a:r>
                      <a:endParaRPr lang="sl-SI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76" marR="7876" marT="787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l-SI" sz="1200" u="none" strike="noStrike" dirty="0" smtClean="0">
                          <a:effectLst/>
                        </a:rPr>
                        <a:t>332.722,86</a:t>
                      </a:r>
                      <a:endParaRPr lang="sl-SI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76" marR="7876" marT="7876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endParaRPr lang="sl-SI" sz="1200" u="none" strike="noStrike" dirty="0" smtClean="0">
                        <a:effectLst/>
                      </a:endParaRPr>
                    </a:p>
                    <a:p>
                      <a:pPr algn="ctr" rtl="0" fontAlgn="ctr"/>
                      <a:r>
                        <a:rPr lang="sl-SI" sz="1200" u="none" strike="noStrike" dirty="0" smtClean="0">
                          <a:effectLst/>
                        </a:rPr>
                        <a:t>2.962.292,14</a:t>
                      </a:r>
                      <a:endParaRPr lang="sl-SI" sz="1200" b="0" i="0" u="none" strike="noStrike" dirty="0">
                        <a:solidFill>
                          <a:srgbClr val="00417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76" marR="7876" marT="7876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10544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76" marR="7876" marT="787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sl-SI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76" marR="7876" marT="787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l-SI" sz="1200" u="none" strike="noStrike" dirty="0" smtClean="0">
                          <a:effectLst/>
                        </a:rPr>
                        <a:t>10 %</a:t>
                      </a:r>
                      <a:endParaRPr lang="sl-SI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76" marR="7876" marT="7876" marB="0" anchor="ctr"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Elipsa 9"/>
          <p:cNvSpPr/>
          <p:nvPr/>
        </p:nvSpPr>
        <p:spPr>
          <a:xfrm>
            <a:off x="7785284" y="1964419"/>
            <a:ext cx="769993" cy="36933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PoljeZBesedilom 10"/>
          <p:cNvSpPr txBox="1"/>
          <p:nvPr/>
        </p:nvSpPr>
        <p:spPr>
          <a:xfrm>
            <a:off x="7847284" y="1934592"/>
            <a:ext cx="645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37 %</a:t>
            </a:r>
            <a:endParaRPr lang="sl-SI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Elipsa 11"/>
          <p:cNvSpPr/>
          <p:nvPr/>
        </p:nvSpPr>
        <p:spPr>
          <a:xfrm>
            <a:off x="7785284" y="3662610"/>
            <a:ext cx="769993" cy="39448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PoljeZBesedilom 8"/>
          <p:cNvSpPr txBox="1"/>
          <p:nvPr/>
        </p:nvSpPr>
        <p:spPr>
          <a:xfrm>
            <a:off x="7847284" y="3662610"/>
            <a:ext cx="645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90 %</a:t>
            </a:r>
            <a:endParaRPr lang="sl-SI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98995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značba mest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5</a:t>
            </a:fld>
            <a:endParaRPr lang="en-US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10" name="Označba mesta vsebine 9"/>
          <p:cNvPicPr>
            <a:picLocks noGrp="1" noChangeAspect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25" y="1032547"/>
            <a:ext cx="7653277" cy="3661759"/>
          </a:xfrm>
        </p:spPr>
      </p:pic>
    </p:spTree>
    <p:extLst>
      <p:ext uri="{BB962C8B-B14F-4D97-AF65-F5344CB8AC3E}">
        <p14:creationId xmlns:p14="http://schemas.microsoft.com/office/powerpoint/2010/main" val="3718273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značba mest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6</a:t>
            </a:fld>
            <a:endParaRPr lang="en-US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Označba mesta vsebine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7" name="Grafikon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5357785"/>
              </p:ext>
            </p:extLst>
          </p:nvPr>
        </p:nvGraphicFramePr>
        <p:xfrm>
          <a:off x="1473693" y="1200150"/>
          <a:ext cx="4967056" cy="2892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09846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563732" y="1146016"/>
            <a:ext cx="8229600" cy="2631237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sl-SI" sz="4400" dirty="0" smtClean="0">
                <a:latin typeface="+mn-lt"/>
              </a:rPr>
              <a:t>3rd DEADLINE</a:t>
            </a:r>
            <a:endParaRPr lang="en-GB" sz="4400" dirty="0">
              <a:latin typeface="+mn-lt"/>
            </a:endParaRP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7</a:t>
            </a:fld>
            <a:endParaRPr lang="en-US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Označba mesta vsebine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2583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66572" y="757978"/>
            <a:ext cx="8229600" cy="857250"/>
          </a:xfrm>
        </p:spPr>
        <p:txBody>
          <a:bodyPr>
            <a:normAutofit fontScale="90000"/>
          </a:bodyPr>
          <a:lstStyle/>
          <a:p>
            <a:pPr algn="ctr"/>
            <a:r>
              <a:rPr lang="sl-SI" dirty="0" smtClean="0">
                <a:solidFill>
                  <a:srgbClr val="3A6546"/>
                </a:solidFill>
                <a:latin typeface="+mj-lt"/>
              </a:rPr>
              <a:t>RECCOMENDATION CATEGORIES AND MC DECISION</a:t>
            </a:r>
            <a:endParaRPr lang="en-GB" dirty="0">
              <a:solidFill>
                <a:srgbClr val="3A6546"/>
              </a:solidFill>
              <a:latin typeface="+mj-lt"/>
            </a:endParaRPr>
          </a:p>
        </p:txBody>
      </p:sp>
      <p:graphicFrame>
        <p:nvGraphicFramePr>
          <p:cNvPr id="7" name="Označba mesta vsebine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3050147"/>
              </p:ext>
            </p:extLst>
          </p:nvPr>
        </p:nvGraphicFramePr>
        <p:xfrm>
          <a:off x="852750" y="1633492"/>
          <a:ext cx="7332462" cy="2601159"/>
        </p:xfrm>
        <a:graphic>
          <a:graphicData uri="http://schemas.openxmlformats.org/drawingml/2006/table">
            <a:tbl>
              <a:tblPr firstRow="1" firstCol="1" bandRow="1"/>
              <a:tblGrid>
                <a:gridCol w="2750004"/>
                <a:gridCol w="1752091"/>
                <a:gridCol w="2830367"/>
              </a:tblGrid>
              <a:tr h="4261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Category in </a:t>
                      </a:r>
                      <a:r>
                        <a:rPr lang="en-GB" sz="1100" b="1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eMS</a:t>
                      </a:r>
                      <a:endParaRPr lang="sl-SI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score (points)</a:t>
                      </a:r>
                      <a:endParaRPr lang="sl-SI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Funding decision of the MC</a:t>
                      </a:r>
                      <a:endParaRPr lang="sl-SI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</a:tr>
              <a:tr h="12428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Recommended </a:t>
                      </a:r>
                      <a:endParaRPr lang="sl-SI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75 points or more </a:t>
                      </a:r>
                      <a:endParaRPr lang="sl-SI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Approved</a:t>
                      </a:r>
                      <a:endParaRPr lang="sl-SI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Postponed</a:t>
                      </a:r>
                      <a:endParaRPr lang="sl-SI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Rejected</a:t>
                      </a:r>
                      <a:endParaRPr lang="sl-SI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Reserved</a:t>
                      </a:r>
                      <a:endParaRPr lang="sl-SI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</a:tr>
              <a:tr h="6214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Recommended with conditions </a:t>
                      </a:r>
                      <a:endParaRPr lang="sl-SI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64 to 74 points</a:t>
                      </a:r>
                      <a:endParaRPr lang="sl-SI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Postponed</a:t>
                      </a:r>
                      <a:r>
                        <a:rPr lang="sl-SI" sz="1100" dirty="0" smtClean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*</a:t>
                      </a:r>
                      <a:endParaRPr lang="sl-SI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Rejected</a:t>
                      </a:r>
                      <a:endParaRPr lang="sl-SI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Not recommended </a:t>
                      </a:r>
                      <a:endParaRPr lang="sl-SI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63 points or less</a:t>
                      </a:r>
                      <a:endParaRPr lang="sl-SI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Rejected</a:t>
                      </a:r>
                      <a:endParaRPr lang="sl-SI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</a:tr>
            </a:tbl>
          </a:graphicData>
        </a:graphic>
      </p:graphicFrame>
      <p:sp>
        <p:nvSpPr>
          <p:cNvPr id="4" name="Označba mest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8</a:t>
            </a:fld>
            <a:endParaRPr lang="en-US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3"/>
          </p:nvPr>
        </p:nvSpPr>
        <p:spPr>
          <a:xfrm>
            <a:off x="2966808" y="4420462"/>
            <a:ext cx="4295125" cy="274637"/>
          </a:xfrm>
        </p:spPr>
        <p:txBody>
          <a:bodyPr/>
          <a:lstStyle/>
          <a:p>
            <a:r>
              <a:rPr lang="sl-SI" dirty="0" smtClean="0">
                <a:solidFill>
                  <a:srgbClr val="FF0000"/>
                </a:solidFill>
              </a:rPr>
              <a:t>* </a:t>
            </a:r>
            <a:r>
              <a:rPr lang="sl-SI" dirty="0" err="1" smtClean="0">
                <a:solidFill>
                  <a:srgbClr val="FF0000"/>
                </a:solidFill>
              </a:rPr>
              <a:t>Projects</a:t>
            </a:r>
            <a:r>
              <a:rPr lang="sl-SI" dirty="0" smtClean="0">
                <a:solidFill>
                  <a:srgbClr val="FF0000"/>
                </a:solidFill>
              </a:rPr>
              <a:t> </a:t>
            </a:r>
            <a:r>
              <a:rPr lang="sl-SI" dirty="0" err="1" smtClean="0">
                <a:solidFill>
                  <a:srgbClr val="FF0000"/>
                </a:solidFill>
              </a:rPr>
              <a:t>should</a:t>
            </a:r>
            <a:r>
              <a:rPr lang="sl-SI" dirty="0" smtClean="0">
                <a:solidFill>
                  <a:srgbClr val="FF0000"/>
                </a:solidFill>
              </a:rPr>
              <a:t> not be </a:t>
            </a:r>
            <a:r>
              <a:rPr lang="sl-SI" dirty="0" err="1" smtClean="0">
                <a:solidFill>
                  <a:srgbClr val="FF0000"/>
                </a:solidFill>
              </a:rPr>
              <a:t>postponet</a:t>
            </a:r>
            <a:r>
              <a:rPr lang="sl-SI" dirty="0" smtClean="0">
                <a:solidFill>
                  <a:srgbClr val="FF0000"/>
                </a:solidFill>
              </a:rPr>
              <a:t> </a:t>
            </a:r>
            <a:r>
              <a:rPr lang="sl-SI" dirty="0" err="1" smtClean="0">
                <a:solidFill>
                  <a:srgbClr val="FF0000"/>
                </a:solidFill>
              </a:rPr>
              <a:t>twice</a:t>
            </a:r>
            <a:r>
              <a:rPr lang="sl-SI" dirty="0" smtClean="0">
                <a:solidFill>
                  <a:srgbClr val="FF0000"/>
                </a:solidFill>
              </a:rPr>
              <a:t>!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" name="Označba mesta vsebine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186175" y="208083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l-SI" altLang="sl-SI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sl-SI" altLang="sl-SI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sl-SI" altLang="sl-SI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7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značba mest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9</a:t>
            </a:fld>
            <a:endParaRPr lang="en-US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Označba mesta vsebine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9627451"/>
              </p:ext>
            </p:extLst>
          </p:nvPr>
        </p:nvGraphicFramePr>
        <p:xfrm>
          <a:off x="3143240" y="1251170"/>
          <a:ext cx="4476760" cy="2960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Elipsa 7"/>
          <p:cNvSpPr/>
          <p:nvPr/>
        </p:nvSpPr>
        <p:spPr bwMode="auto">
          <a:xfrm>
            <a:off x="188463" y="1042469"/>
            <a:ext cx="2725722" cy="130159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2700"/>
          </a:effectLst>
        </p:spPr>
        <p:txBody>
          <a:bodyPr/>
          <a:lstStyle/>
          <a:p>
            <a:pPr algn="ctr" eaLnBrk="0" hangingPunct="0">
              <a:defRPr/>
            </a:pPr>
            <a:r>
              <a:rPr lang="sl-SI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-112" charset="0"/>
                <a:ea typeface="ＭＳ Ｐゴシック" pitchFamily="-112" charset="-128"/>
              </a:rPr>
              <a:t>3</a:t>
            </a:r>
            <a:r>
              <a:rPr lang="sl-SI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-112" charset="0"/>
                <a:ea typeface="ＭＳ Ｐゴシック" pitchFamily="-112" charset="-128"/>
              </a:rPr>
              <a:t> </a:t>
            </a:r>
            <a:r>
              <a:rPr lang="sl-SI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-112" charset="0"/>
                <a:ea typeface="ＭＳ Ｐゴシック" pitchFamily="-112" charset="-128"/>
              </a:rPr>
              <a:t>deadlines</a:t>
            </a:r>
            <a:r>
              <a:rPr lang="sl-SI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-112" charset="0"/>
                <a:ea typeface="ＭＳ Ｐゴシック" pitchFamily="-112" charset="-128"/>
              </a:rPr>
              <a:t> </a:t>
            </a:r>
          </a:p>
          <a:p>
            <a:pPr algn="ctr" eaLnBrk="0" hangingPunct="0">
              <a:defRPr/>
            </a:pPr>
            <a:r>
              <a:rPr lang="sl-SI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-112" charset="0"/>
                <a:ea typeface="ＭＳ Ｐゴシック" pitchFamily="-112" charset="-128"/>
              </a:rPr>
              <a:t>11 April  2017</a:t>
            </a:r>
          </a:p>
          <a:p>
            <a:pPr algn="ctr" eaLnBrk="0" hangingPunct="0">
              <a:defRPr/>
            </a:pPr>
            <a:r>
              <a:rPr lang="sl-SI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-112" charset="0"/>
                <a:ea typeface="ＭＳ Ｐゴシック" pitchFamily="-112" charset="-128"/>
              </a:rPr>
              <a:t>5-6 </a:t>
            </a:r>
            <a:r>
              <a:rPr lang="sl-SI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-112" charset="0"/>
                <a:ea typeface="ＭＳ Ｐゴシック" pitchFamily="-112" charset="-128"/>
              </a:rPr>
              <a:t>July</a:t>
            </a:r>
            <a:r>
              <a:rPr lang="sl-SI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-112" charset="0"/>
                <a:ea typeface="ＭＳ Ｐゴシック" pitchFamily="-112" charset="-128"/>
              </a:rPr>
              <a:t> 2017</a:t>
            </a:r>
            <a:endParaRPr lang="sl-SI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-112" charset="0"/>
              <a:ea typeface="ＭＳ Ｐゴシック" pitchFamily="-11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5036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2160</TotalTime>
  <Words>717</Words>
  <Application>Microsoft Office PowerPoint</Application>
  <PresentationFormat>Diaprojekcija na zaslonu (16:9)</PresentationFormat>
  <Paragraphs>179</Paragraphs>
  <Slides>19</Slides>
  <Notes>0</Notes>
  <HiddenSlides>0</HiddenSlides>
  <MMClips>0</MMClips>
  <ScaleCrop>false</ScaleCrop>
  <HeadingPairs>
    <vt:vector size="6" baseType="variant">
      <vt:variant>
        <vt:lpstr>Uporabljene pisave</vt:lpstr>
      </vt:variant>
      <vt:variant>
        <vt:i4>9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19</vt:i4>
      </vt:variant>
    </vt:vector>
  </HeadingPairs>
  <TitlesOfParts>
    <vt:vector size="29" baseType="lpstr">
      <vt:lpstr>MS Mincho</vt:lpstr>
      <vt:lpstr>ＭＳ Ｐゴシック</vt:lpstr>
      <vt:lpstr>ＭＳ Ｐゴシック</vt:lpstr>
      <vt:lpstr>SimSun</vt:lpstr>
      <vt:lpstr>Arial</vt:lpstr>
      <vt:lpstr>Calibri</vt:lpstr>
      <vt:lpstr>Candara</vt:lpstr>
      <vt:lpstr>Open Sans</vt:lpstr>
      <vt:lpstr>Times New Roman</vt:lpstr>
      <vt:lpstr>Office Theme</vt:lpstr>
      <vt:lpstr>3rd DEADLINE FOR SUBMISION  OF PROJECT APPLICATIONS  CP INTERREG V-A SI-HU  - OVERVIEW</vt:lpstr>
      <vt:lpstr>TIMELINE</vt:lpstr>
      <vt:lpstr> Committed ERDF funds till now </vt:lpstr>
      <vt:lpstr>PowerPointova predstavitev</vt:lpstr>
      <vt:lpstr>PowerPointova predstavitev</vt:lpstr>
      <vt:lpstr>PowerPointova predstavitev</vt:lpstr>
      <vt:lpstr>PowerPointova predstavitev</vt:lpstr>
      <vt:lpstr>RECCOMENDATION CATEGORIES AND MC DECISION</vt:lpstr>
      <vt:lpstr>PowerPointova predstavitev</vt:lpstr>
      <vt:lpstr>RECEIVED PROJECT APPLICATIONS</vt:lpstr>
      <vt:lpstr>County of the Lead Partner</vt:lpstr>
      <vt:lpstr>ADMINISTRATIVELY COMPLIANT AND ELIGIBLE APPLICATIONS</vt:lpstr>
      <vt:lpstr>PowerPointova predstavitev</vt:lpstr>
      <vt:lpstr>WRITTEN PROCEDURE - Decision on the rejection of administratively incompliant and ineligible project applications </vt:lpstr>
      <vt:lpstr>QUALITY CHECK - ASSESSED PROJECTS AND ERDF REQUESTED</vt:lpstr>
      <vt:lpstr>COUNTRY OF THE LEAD PARTNER</vt:lpstr>
      <vt:lpstr>Quality of projects </vt:lpstr>
      <vt:lpstr>PRESENTATION OF THE PROJECTS</vt:lpstr>
      <vt:lpstr>PowerPointova predstavitev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Jasmina Litrop</cp:lastModifiedBy>
  <cp:revision>194</cp:revision>
  <dcterms:created xsi:type="dcterms:W3CDTF">2010-04-12T23:12:02Z</dcterms:created>
  <dcterms:modified xsi:type="dcterms:W3CDTF">2017-07-05T07:13:30Z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