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28"/>
  </p:notesMasterIdLst>
  <p:handoutMasterIdLst>
    <p:handoutMasterId r:id="rId29"/>
  </p:handoutMasterIdLst>
  <p:sldIdLst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BD5F"/>
    <a:srgbClr val="ABC674"/>
    <a:srgbClr val="CD0920"/>
    <a:srgbClr val="3A6546"/>
    <a:srgbClr val="00417D"/>
    <a:srgbClr val="808080"/>
    <a:srgbClr val="A9B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83" autoAdjust="0"/>
    <p:restoredTop sz="94694" autoAdjust="0"/>
  </p:normalViewPr>
  <p:slideViewPr>
    <p:cSldViewPr snapToGrid="0" snapToObjects="1">
      <p:cViewPr varScale="1">
        <p:scale>
          <a:sx n="111" d="100"/>
          <a:sy n="111" d="100"/>
        </p:scale>
        <p:origin x="102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802B95-6165-ED4C-AE49-906C80148411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2E784-3EAB-D843-BB12-A0DA5D5B4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3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C2D7F-B096-EB4F-875C-0C35828393CD}" type="datetimeFigureOut">
              <a:rPr lang="de-DE" smtClean="0"/>
              <a:t>19.10.2015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62952-2636-5A41-9FA9-37E79589519A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2916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589" y="1864132"/>
            <a:ext cx="6547330" cy="1102519"/>
          </a:xfrm>
        </p:spPr>
        <p:txBody>
          <a:bodyPr>
            <a:normAutofit/>
          </a:bodyPr>
          <a:lstStyle>
            <a:lvl1pPr algn="r">
              <a:defRPr sz="3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589" y="2966651"/>
            <a:ext cx="6547330" cy="1314450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88649"/>
            <a:ext cx="2057400" cy="32372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88649"/>
            <a:ext cx="6019800" cy="360597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30794" y="4694306"/>
            <a:ext cx="24947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</a:lstStyle>
          <a:p>
            <a:endParaRPr lang="de-DE" dirty="0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583896" y="361158"/>
            <a:ext cx="3087536" cy="375962"/>
          </a:xfrm>
        </p:spPr>
        <p:txBody>
          <a:bodyPr>
            <a:normAutofit/>
          </a:bodyPr>
          <a:lstStyle>
            <a:lvl1pPr marL="0" indent="0" algn="r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Thema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91781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66640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22823"/>
            <a:ext cx="4038600" cy="23719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22823"/>
            <a:ext cx="4038600" cy="23719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123151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50737"/>
            <a:ext cx="4040188" cy="21935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50983"/>
            <a:ext cx="4041775" cy="219354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6734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49325"/>
            <a:ext cx="5111750" cy="36452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450"/>
            <a:ext cx="3008313" cy="23081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95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85208"/>
            <a:ext cx="8229600" cy="2631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695099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Open Sans"/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30794" y="4694306"/>
            <a:ext cx="249474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200" b="1" i="0" kern="1200">
          <a:solidFill>
            <a:schemeClr val="tx1"/>
          </a:solidFill>
          <a:latin typeface="Open San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Open San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Open San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l-SI" sz="2000" dirty="0"/>
              <a:t>INTERREG V-A </a:t>
            </a:r>
            <a:r>
              <a:rPr lang="sl-SI" sz="2000" dirty="0" smtClean="0"/>
              <a:t/>
            </a:r>
            <a:br>
              <a:rPr lang="sl-SI" sz="2000" dirty="0" smtClean="0"/>
            </a:br>
            <a:r>
              <a:rPr lang="sl-SI" sz="2000" dirty="0" smtClean="0"/>
              <a:t>SZLOVÉNIA–MAGYARORSZÁG </a:t>
            </a:r>
            <a:r>
              <a:rPr lang="sl-SI" sz="2000" dirty="0"/>
              <a:t>EGYÜTTMŰKÖDÉSI </a:t>
            </a:r>
            <a:r>
              <a:rPr lang="sl-SI" sz="2000" dirty="0" smtClean="0">
                <a:solidFill>
                  <a:schemeClr val="accent3"/>
                </a:solidFill>
              </a:rPr>
              <a:t> </a:t>
            </a:r>
            <a:br>
              <a:rPr lang="sl-SI" sz="2000" dirty="0" smtClean="0">
                <a:solidFill>
                  <a:schemeClr val="accent3"/>
                </a:solidFill>
              </a:rPr>
            </a:br>
            <a:r>
              <a:rPr lang="sl-SI" sz="2000" dirty="0" smtClean="0">
                <a:solidFill>
                  <a:schemeClr val="accent3">
                    <a:lumMod val="75000"/>
                  </a:schemeClr>
                </a:solidFill>
              </a:rPr>
              <a:t>PROGRAM SODELOVANJA INTERREG V-A SLOVENIJA - MADŽARSKA</a:t>
            </a:r>
            <a:endParaRPr lang="de-DE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5589" y="3608739"/>
            <a:ext cx="6547330" cy="672362"/>
          </a:xfrm>
        </p:spPr>
        <p:txBody>
          <a:bodyPr>
            <a:normAutofit lnSpcReduction="10000"/>
          </a:bodyPr>
          <a:lstStyle/>
          <a:p>
            <a:r>
              <a:rPr lang="hu-HU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Hitesy Ágnes, vezető szakértő/</a:t>
            </a:r>
            <a:r>
              <a:rPr lang="hu-HU" i="1" dirty="0" err="1" smtClean="0">
                <a:solidFill>
                  <a:schemeClr val="accent3">
                    <a:lumMod val="75000"/>
                  </a:schemeClr>
                </a:solidFill>
              </a:rPr>
              <a:t>višja</a:t>
            </a:r>
            <a:r>
              <a:rPr lang="hu-HU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accent3">
                    <a:lumMod val="75000"/>
                  </a:schemeClr>
                </a:solidFill>
              </a:rPr>
              <a:t>strokovnjakinja</a:t>
            </a:r>
            <a:r>
              <a:rPr lang="hu-HU" i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hu-HU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HBH</a:t>
            </a:r>
          </a:p>
          <a:p>
            <a:r>
              <a:rPr lang="hu-HU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Murska</a:t>
            </a:r>
            <a:r>
              <a:rPr lang="hu-H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Sobota</a:t>
            </a:r>
            <a:r>
              <a:rPr lang="hu-H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Szlovénia/</a:t>
            </a:r>
            <a:r>
              <a:rPr lang="hu-HU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Slovenija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059" y="602095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2740750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42900" y="842233"/>
            <a:ext cx="8534400" cy="85725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</a:t>
            </a:r>
            <a:r>
              <a:rPr lang="hu-HU" dirty="0"/>
              <a:t>P</a:t>
            </a:r>
            <a:r>
              <a:rPr lang="hu-HU" dirty="0" smtClean="0"/>
              <a:t>rogram átfogó célja –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Splošni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cilj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programa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hu-HU" i="1" dirty="0" smtClean="0"/>
              <a:t>„A </a:t>
            </a:r>
            <a:r>
              <a:rPr lang="hu-HU" i="1" dirty="0"/>
              <a:t>Régió olyan területté válik, amely vonzó élethelyet, munkahelyet, befektetési lehetőséget biztosít úgy, hogy a </a:t>
            </a:r>
            <a:r>
              <a:rPr lang="hu-HU" b="1" i="1" dirty="0"/>
              <a:t>helyi természeti és kulturális értékekre épít a turizmusban,</a:t>
            </a:r>
            <a:r>
              <a:rPr lang="hu-HU" i="1" dirty="0"/>
              <a:t> ezen keresztül katalizálva a teljes térség fejlődését, másrészről pedig megcélozza a </a:t>
            </a:r>
            <a:r>
              <a:rPr lang="hu-HU" b="1" i="1" dirty="0"/>
              <a:t>közös határtérségi problémák megoldását</a:t>
            </a:r>
            <a:r>
              <a:rPr lang="hu-HU" i="1" dirty="0"/>
              <a:t> határon átnyúló együttműködés </a:t>
            </a:r>
            <a:r>
              <a:rPr lang="hu-HU" i="1" dirty="0" smtClean="0"/>
              <a:t>szintjén.”</a:t>
            </a:r>
          </a:p>
          <a:p>
            <a:pPr marL="0" indent="0" algn="just">
              <a:buNone/>
            </a:pPr>
            <a:endParaRPr lang="hu-HU" i="1" dirty="0" smtClean="0"/>
          </a:p>
          <a:p>
            <a:pPr marL="0" indent="0" algn="just">
              <a:buNone/>
            </a:pPr>
            <a:r>
              <a:rPr lang="hu-HU" i="1" dirty="0" smtClean="0">
                <a:solidFill>
                  <a:schemeClr val="accent3">
                    <a:lumMod val="75000"/>
                  </a:schemeClr>
                </a:solidFill>
              </a:rPr>
              <a:t>„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Regija</a:t>
            </a:r>
            <a:r>
              <a:rPr lang="hu-HU" i="1" dirty="0" smtClean="0">
                <a:solidFill>
                  <a:schemeClr val="accent3">
                    <a:lumMod val="75000"/>
                  </a:schemeClr>
                </a:solidFill>
              </a:rPr>
              <a:t> postane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privlačno območje za življenje, delo, 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naložbe tako, da gradi na </a:t>
            </a:r>
            <a:r>
              <a:rPr lang="sl-SI" b="1" i="1" dirty="0" smtClean="0">
                <a:solidFill>
                  <a:schemeClr val="accent3">
                    <a:lumMod val="75000"/>
                  </a:schemeClr>
                </a:solidFill>
              </a:rPr>
              <a:t>lokalnih naravnih </a:t>
            </a:r>
            <a:r>
              <a:rPr lang="sl-SI" b="1" i="1" dirty="0">
                <a:solidFill>
                  <a:schemeClr val="accent3">
                    <a:lumMod val="75000"/>
                  </a:schemeClr>
                </a:solidFill>
              </a:rPr>
              <a:t>in kulturnih </a:t>
            </a:r>
            <a:r>
              <a:rPr lang="sl-SI" b="1" i="1" dirty="0" smtClean="0">
                <a:solidFill>
                  <a:schemeClr val="accent3">
                    <a:lumMod val="75000"/>
                  </a:schemeClr>
                </a:solidFill>
              </a:rPr>
              <a:t>vrednotah v </a:t>
            </a:r>
            <a:r>
              <a:rPr lang="sl-SI" b="1" i="1" dirty="0">
                <a:solidFill>
                  <a:schemeClr val="accent3">
                    <a:lumMod val="75000"/>
                  </a:schemeClr>
                </a:solidFill>
              </a:rPr>
              <a:t>turizmu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in preko tega katalizira razvoj 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celotne 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regije 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ter na drugi strani 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skuša 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na ravni čezmejnega 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sodelovanja reševati </a:t>
            </a:r>
            <a:r>
              <a:rPr lang="sl-SI" b="1" i="1" dirty="0" smtClean="0">
                <a:solidFill>
                  <a:schemeClr val="accent3">
                    <a:lumMod val="75000"/>
                  </a:schemeClr>
                </a:solidFill>
              </a:rPr>
              <a:t>skupne probleme v obmejnem območju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.“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10</a:t>
            </a:fld>
            <a:endParaRPr lang="en-US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70642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Prioritási tengelyek –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Prednostne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osi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600" b="1" dirty="0"/>
              <a:t>1. prioritási </a:t>
            </a:r>
            <a:r>
              <a:rPr lang="hu-HU" sz="2600" b="1" dirty="0" smtClean="0"/>
              <a:t>tengely: Vonzó régió</a:t>
            </a:r>
          </a:p>
          <a:p>
            <a:r>
              <a:rPr lang="hu-HU" sz="2600" b="1" dirty="0" smtClean="0"/>
              <a:t>2</a:t>
            </a:r>
            <a:r>
              <a:rPr lang="hu-HU" sz="2600" b="1" dirty="0"/>
              <a:t>. prioritási </a:t>
            </a:r>
            <a:r>
              <a:rPr lang="hu-HU" sz="2600" b="1" dirty="0" smtClean="0"/>
              <a:t>tengely: Együttműködő régió</a:t>
            </a:r>
          </a:p>
          <a:p>
            <a:r>
              <a:rPr lang="hu-HU" sz="2600" b="1" dirty="0" smtClean="0">
                <a:solidFill>
                  <a:schemeClr val="bg1">
                    <a:lumMod val="50000"/>
                  </a:schemeClr>
                </a:solidFill>
              </a:rPr>
              <a:t>3. prioritási tengely: Technikai segítségnyújtás</a:t>
            </a:r>
          </a:p>
          <a:p>
            <a:r>
              <a:rPr lang="hu-HU" sz="2600" b="1" dirty="0">
                <a:solidFill>
                  <a:schemeClr val="accent3">
                    <a:lumMod val="75000"/>
                  </a:schemeClr>
                </a:solidFill>
              </a:rPr>
              <a:t>1. </a:t>
            </a:r>
            <a:r>
              <a:rPr lang="hu-HU" sz="2600" b="1" dirty="0" err="1" smtClean="0">
                <a:solidFill>
                  <a:schemeClr val="accent3">
                    <a:lumMod val="75000"/>
                  </a:schemeClr>
                </a:solidFill>
              </a:rPr>
              <a:t>prednostna</a:t>
            </a:r>
            <a:r>
              <a:rPr lang="hu-HU" sz="26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600" b="1" dirty="0" err="1" smtClean="0">
                <a:solidFill>
                  <a:schemeClr val="accent3">
                    <a:lumMod val="75000"/>
                  </a:schemeClr>
                </a:solidFill>
              </a:rPr>
              <a:t>os</a:t>
            </a:r>
            <a:r>
              <a:rPr lang="hu-HU" sz="2600" b="1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hu-HU" sz="2600" b="1" dirty="0" err="1" smtClean="0">
                <a:solidFill>
                  <a:schemeClr val="accent3">
                    <a:lumMod val="75000"/>
                  </a:schemeClr>
                </a:solidFill>
              </a:rPr>
              <a:t>Privlačna</a:t>
            </a:r>
            <a:r>
              <a:rPr lang="hu-HU" sz="26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600" b="1" dirty="0" err="1" smtClean="0">
                <a:solidFill>
                  <a:schemeClr val="accent3">
                    <a:lumMod val="75000"/>
                  </a:schemeClr>
                </a:solidFill>
              </a:rPr>
              <a:t>regija</a:t>
            </a:r>
            <a:endParaRPr lang="hu-HU" sz="2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u-HU" sz="2600" b="1" dirty="0">
                <a:solidFill>
                  <a:schemeClr val="accent3">
                    <a:lumMod val="75000"/>
                  </a:schemeClr>
                </a:solidFill>
              </a:rPr>
              <a:t>2. </a:t>
            </a:r>
            <a:r>
              <a:rPr lang="hu-HU" sz="2600" b="1" dirty="0" err="1">
                <a:solidFill>
                  <a:schemeClr val="accent3">
                    <a:lumMod val="75000"/>
                  </a:schemeClr>
                </a:solidFill>
              </a:rPr>
              <a:t>prednostna</a:t>
            </a:r>
            <a:r>
              <a:rPr lang="hu-HU" sz="26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600" b="1" dirty="0" err="1" smtClean="0">
                <a:solidFill>
                  <a:schemeClr val="accent3">
                    <a:lumMod val="75000"/>
                  </a:schemeClr>
                </a:solidFill>
              </a:rPr>
              <a:t>os</a:t>
            </a:r>
            <a:r>
              <a:rPr lang="hu-HU" sz="2600" b="1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hu-HU" sz="2600" b="1" dirty="0" err="1" smtClean="0">
                <a:solidFill>
                  <a:schemeClr val="accent3">
                    <a:lumMod val="75000"/>
                  </a:schemeClr>
                </a:solidFill>
              </a:rPr>
              <a:t>Regija</a:t>
            </a:r>
            <a:r>
              <a:rPr lang="hu-HU" sz="26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600" b="1" dirty="0" err="1" smtClean="0">
                <a:solidFill>
                  <a:schemeClr val="accent3">
                    <a:lumMod val="75000"/>
                  </a:schemeClr>
                </a:solidFill>
              </a:rPr>
              <a:t>sodelovanja</a:t>
            </a:r>
            <a:endParaRPr lang="hu-HU" sz="2600" b="1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u-HU" sz="2600" b="1" dirty="0">
                <a:solidFill>
                  <a:srgbClr val="9EBD5F"/>
                </a:solidFill>
              </a:rPr>
              <a:t>3. </a:t>
            </a:r>
            <a:r>
              <a:rPr lang="hu-HU" sz="2600" b="1" dirty="0" err="1">
                <a:solidFill>
                  <a:srgbClr val="9EBD5F"/>
                </a:solidFill>
              </a:rPr>
              <a:t>prednostna</a:t>
            </a:r>
            <a:r>
              <a:rPr lang="hu-HU" sz="2600" b="1" dirty="0">
                <a:solidFill>
                  <a:srgbClr val="9EBD5F"/>
                </a:solidFill>
              </a:rPr>
              <a:t> </a:t>
            </a:r>
            <a:r>
              <a:rPr lang="hu-HU" sz="2600" b="1" dirty="0" err="1" smtClean="0">
                <a:solidFill>
                  <a:srgbClr val="9EBD5F"/>
                </a:solidFill>
              </a:rPr>
              <a:t>os</a:t>
            </a:r>
            <a:r>
              <a:rPr lang="hu-HU" sz="2600" b="1" dirty="0" smtClean="0">
                <a:solidFill>
                  <a:srgbClr val="9EBD5F"/>
                </a:solidFill>
              </a:rPr>
              <a:t>: </a:t>
            </a:r>
            <a:r>
              <a:rPr lang="hu-HU" sz="2600" b="1" dirty="0" err="1" smtClean="0">
                <a:solidFill>
                  <a:srgbClr val="9EBD5F"/>
                </a:solidFill>
              </a:rPr>
              <a:t>Tehnična</a:t>
            </a:r>
            <a:r>
              <a:rPr lang="hu-HU" sz="2600" b="1" dirty="0" smtClean="0">
                <a:solidFill>
                  <a:srgbClr val="9EBD5F"/>
                </a:solidFill>
              </a:rPr>
              <a:t> </a:t>
            </a:r>
            <a:r>
              <a:rPr lang="hu-HU" sz="2600" b="1" dirty="0" err="1" smtClean="0">
                <a:solidFill>
                  <a:srgbClr val="9EBD5F"/>
                </a:solidFill>
              </a:rPr>
              <a:t>pomoč</a:t>
            </a:r>
            <a:endParaRPr lang="hu-HU" sz="2600" dirty="0">
              <a:solidFill>
                <a:srgbClr val="9EBD5F"/>
              </a:solidFill>
            </a:endParaRPr>
          </a:p>
          <a:p>
            <a:endParaRPr lang="hu-HU" sz="2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11</a:t>
            </a:fld>
            <a:endParaRPr lang="en-US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1763219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Forrásmegosztás –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Alokacija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sredstev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85208"/>
            <a:ext cx="3654110" cy="2631237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Teljes költségvetés:</a:t>
            </a:r>
          </a:p>
          <a:p>
            <a:pPr marL="0" indent="0">
              <a:buNone/>
            </a:pPr>
            <a:r>
              <a:rPr lang="hu-HU" b="1" dirty="0" smtClean="0"/>
              <a:t>14.795.015 EUR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Celotni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3">
                    <a:lumMod val="75000"/>
                  </a:schemeClr>
                </a:solidFill>
              </a:rPr>
              <a:t>proračun</a:t>
            </a:r>
            <a:r>
              <a:rPr lang="hu-HU" dirty="0">
                <a:solidFill>
                  <a:schemeClr val="accent3">
                    <a:lumMod val="75000"/>
                  </a:schemeClr>
                </a:solidFill>
              </a:rPr>
              <a:t>: 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hu-HU" b="1" dirty="0">
                <a:solidFill>
                  <a:schemeClr val="accent3">
                    <a:lumMod val="75000"/>
                  </a:schemeClr>
                </a:solidFill>
              </a:rPr>
              <a:t>14.795.015 EUR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Tartalom helye 6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7823" y="1899721"/>
            <a:ext cx="4254403" cy="32437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07056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1. Prioritási tengely – 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1.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prednostna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os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u-HU" b="1" dirty="0" smtClean="0"/>
              <a:t>6-os tematikus célkitűzés, 6c beruházási prioritás:</a:t>
            </a:r>
            <a:r>
              <a:rPr lang="hu-HU" dirty="0" smtClean="0"/>
              <a:t> </a:t>
            </a:r>
            <a:r>
              <a:rPr lang="hu-HU" i="1" dirty="0" smtClean="0"/>
              <a:t>„</a:t>
            </a:r>
            <a:r>
              <a:rPr lang="hu-HU" i="1" dirty="0"/>
              <a:t>A természeti és kulturális örökség megőrzése, védelme, elősegítése és </a:t>
            </a:r>
            <a:r>
              <a:rPr lang="hu-HU" i="1" dirty="0" smtClean="0"/>
              <a:t>fejlesztése.” </a:t>
            </a:r>
            <a:r>
              <a:rPr lang="hu-HU" i="1" dirty="0" smtClean="0">
                <a:solidFill>
                  <a:schemeClr val="accent3">
                    <a:lumMod val="75000"/>
                  </a:schemeClr>
                </a:solidFill>
              </a:rPr>
              <a:t>/ 6. </a:t>
            </a:r>
            <a:r>
              <a:rPr lang="hu-HU" i="1" dirty="0" err="1" smtClean="0">
                <a:solidFill>
                  <a:schemeClr val="accent3">
                    <a:lumMod val="75000"/>
                  </a:schemeClr>
                </a:solidFill>
              </a:rPr>
              <a:t>tematski</a:t>
            </a:r>
            <a:r>
              <a:rPr lang="hu-HU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accent3">
                    <a:lumMod val="75000"/>
                  </a:schemeClr>
                </a:solidFill>
              </a:rPr>
              <a:t>cilj</a:t>
            </a:r>
            <a:r>
              <a:rPr lang="hu-HU" i="1" dirty="0" smtClean="0">
                <a:solidFill>
                  <a:schemeClr val="accent3">
                    <a:lumMod val="75000"/>
                  </a:schemeClr>
                </a:solidFill>
              </a:rPr>
              <a:t>, 6c </a:t>
            </a:r>
            <a:r>
              <a:rPr lang="hu-HU" i="1" dirty="0" err="1" smtClean="0">
                <a:solidFill>
                  <a:schemeClr val="accent3">
                    <a:lumMod val="75000"/>
                  </a:schemeClr>
                </a:solidFill>
              </a:rPr>
              <a:t>prednostna</a:t>
            </a:r>
            <a:r>
              <a:rPr lang="hu-HU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i="1" dirty="0" err="1" smtClean="0">
                <a:solidFill>
                  <a:schemeClr val="accent3">
                    <a:lumMod val="75000"/>
                  </a:schemeClr>
                </a:solidFill>
              </a:rPr>
              <a:t>naložba</a:t>
            </a:r>
            <a:r>
              <a:rPr lang="hu-HU" i="1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»Ohranjanje, varstvo, promocija ter razvoj naravne in kulturne dediščine«</a:t>
            </a:r>
            <a:endParaRPr lang="hu-HU" i="1" dirty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r>
              <a:rPr lang="hu-HU" u="sng" dirty="0" smtClean="0"/>
              <a:t>A Program specifikus célkitűzése- </a:t>
            </a:r>
            <a:r>
              <a:rPr lang="hu-HU" u="sng" dirty="0" err="1" smtClean="0">
                <a:solidFill>
                  <a:schemeClr val="accent3">
                    <a:lumMod val="75000"/>
                  </a:schemeClr>
                </a:solidFill>
              </a:rPr>
              <a:t>Specifični</a:t>
            </a:r>
            <a:r>
              <a:rPr lang="hu-HU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u="sng" dirty="0" err="1" smtClean="0">
                <a:solidFill>
                  <a:schemeClr val="accent3">
                    <a:lumMod val="75000"/>
                  </a:schemeClr>
                </a:solidFill>
              </a:rPr>
              <a:t>cilj</a:t>
            </a:r>
            <a:r>
              <a:rPr lang="hu-HU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u="sng" dirty="0" err="1" smtClean="0">
                <a:solidFill>
                  <a:schemeClr val="accent3">
                    <a:lumMod val="75000"/>
                  </a:schemeClr>
                </a:solidFill>
              </a:rPr>
              <a:t>programa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</a:p>
          <a:p>
            <a:pPr marL="457200" lvl="1" indent="0" algn="just">
              <a:spcBef>
                <a:spcPts val="1200"/>
              </a:spcBef>
              <a:buNone/>
            </a:pPr>
            <a:r>
              <a:rPr lang="hu-HU" dirty="0" smtClean="0"/>
              <a:t>A </a:t>
            </a:r>
            <a:r>
              <a:rPr lang="hu-HU" dirty="0"/>
              <a:t>programterület vonzerejének </a:t>
            </a:r>
            <a:r>
              <a:rPr lang="hu-HU" dirty="0" smtClean="0"/>
              <a:t>növelése/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Povečati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privlačnost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programskega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območja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lvl="1" indent="0" algn="just">
              <a:spcBef>
                <a:spcPts val="1200"/>
              </a:spcBef>
              <a:buNone/>
            </a:pPr>
            <a:r>
              <a:rPr lang="hu-HU" dirty="0" smtClean="0"/>
              <a:t>Fenntartható </a:t>
            </a:r>
            <a:r>
              <a:rPr lang="hu-HU" dirty="0"/>
              <a:t>turisztikai kínálat határon átnyúló </a:t>
            </a:r>
            <a:r>
              <a:rPr lang="hu-HU" dirty="0" smtClean="0"/>
              <a:t>integrációja </a:t>
            </a:r>
            <a:r>
              <a:rPr lang="hu-HU" dirty="0"/>
              <a:t>és </a:t>
            </a:r>
            <a:r>
              <a:rPr lang="hu-HU" dirty="0" smtClean="0"/>
              <a:t>diverzifikációja 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/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Čezmejna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integracija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diverzifikacija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trajnostne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turistične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ponudbe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marL="457200" lvl="1" indent="0" algn="just">
              <a:spcBef>
                <a:spcPts val="1200"/>
              </a:spcBef>
              <a:buNone/>
            </a:pPr>
            <a:r>
              <a:rPr lang="hu-HU" dirty="0" smtClean="0"/>
              <a:t>Kulturális </a:t>
            </a:r>
            <a:r>
              <a:rPr lang="hu-HU" dirty="0"/>
              <a:t>és természeti örökség </a:t>
            </a:r>
            <a:r>
              <a:rPr lang="hu-HU" dirty="0" smtClean="0"/>
              <a:t>védelme /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Zaščita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naravne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kulturne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dediščine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457200" lvl="1" indent="0" algn="just">
              <a:spcBef>
                <a:spcPts val="1200"/>
              </a:spcBef>
              <a:buNone/>
            </a:pPr>
            <a:r>
              <a:rPr lang="hu-HU" dirty="0" smtClean="0"/>
              <a:t>Kevésbé fejlett </a:t>
            </a:r>
            <a:r>
              <a:rPr lang="hu-HU" dirty="0"/>
              <a:t>vidéki területek, agrártelepülések </a:t>
            </a:r>
            <a:r>
              <a:rPr lang="hu-HU" dirty="0" smtClean="0"/>
              <a:t>turisztikai termékeinek és kínálatának fejlesztése a főbb </a:t>
            </a:r>
            <a:r>
              <a:rPr lang="hu-HU" dirty="0"/>
              <a:t>turisztikai vonzáskörzetekhez </a:t>
            </a:r>
            <a:r>
              <a:rPr lang="hu-HU" dirty="0" smtClean="0"/>
              <a:t>történő kapcsolódással /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Razvoj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turističnih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produktov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ponudbe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manj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razvitih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podeželskih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območij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agrarnih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naselij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s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povezovanjem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z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glavnimi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turističnimi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območji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hu-HU" dirty="0" smtClean="0"/>
          </a:p>
          <a:p>
            <a:pPr marL="457200" lvl="1" indent="0" algn="just">
              <a:spcBef>
                <a:spcPts val="1200"/>
              </a:spcBef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Szalagnyíl jobbra 6"/>
          <p:cNvSpPr/>
          <p:nvPr/>
        </p:nvSpPr>
        <p:spPr>
          <a:xfrm>
            <a:off x="732916" y="2746689"/>
            <a:ext cx="195444" cy="331557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Szalagnyíl jobbra 7"/>
          <p:cNvSpPr/>
          <p:nvPr/>
        </p:nvSpPr>
        <p:spPr>
          <a:xfrm>
            <a:off x="716628" y="3135250"/>
            <a:ext cx="195444" cy="347843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Szalagnyíl jobbra 8"/>
          <p:cNvSpPr/>
          <p:nvPr/>
        </p:nvSpPr>
        <p:spPr>
          <a:xfrm>
            <a:off x="716628" y="3531957"/>
            <a:ext cx="211731" cy="446729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1179740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Turisztikai mágnesek –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Turistični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magneti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sl-SI" i="1" dirty="0"/>
              <a:t>A </a:t>
            </a:r>
            <a:r>
              <a:rPr lang="sl-SI" b="1" i="1" dirty="0"/>
              <a:t>»turisztikai mágnesek«</a:t>
            </a:r>
            <a:r>
              <a:rPr lang="sl-SI" i="1" dirty="0"/>
              <a:t> a legtöbb turistát vonzó </a:t>
            </a:r>
            <a:r>
              <a:rPr lang="sl-SI" i="1" dirty="0" smtClean="0"/>
              <a:t>települések; melyek listáját (az </a:t>
            </a:r>
            <a:r>
              <a:rPr lang="sl-SI" i="1" dirty="0"/>
              <a:t>eltöltött vendégéjszakák száma </a:t>
            </a:r>
            <a:r>
              <a:rPr lang="sl-SI" i="1" dirty="0" smtClean="0"/>
              <a:t>alapján) a </a:t>
            </a:r>
            <a:r>
              <a:rPr lang="sl-SI" i="1" dirty="0"/>
              <a:t>Program Irányító Hatósága rendszeresen közzéteszi. Azok a </a:t>
            </a:r>
            <a:r>
              <a:rPr lang="sl-SI" b="1" i="1" dirty="0"/>
              <a:t>»turisztikai szempontból kevésbé fejlett területek«</a:t>
            </a:r>
            <a:r>
              <a:rPr lang="sl-SI" i="1" dirty="0"/>
              <a:t>, amelyek nem szerepelnek a turisztikai mágnesek listáján.</a:t>
            </a:r>
            <a:endParaRPr lang="hu-HU" dirty="0"/>
          </a:p>
          <a:p>
            <a:pPr algn="just"/>
            <a:r>
              <a:rPr lang="sl-SI" i="1" dirty="0"/>
              <a:t>Kiemelt figyelmet kapnak </a:t>
            </a:r>
            <a:r>
              <a:rPr lang="sl-SI" b="1" i="1" dirty="0"/>
              <a:t>azok a projektek, amelyek a turisztikai szempontból kevésbé fejlett területekre, és azok turisztikai mágnesekhez való kapcsolására irányulnak</a:t>
            </a:r>
            <a:r>
              <a:rPr lang="sl-SI" i="1" dirty="0"/>
              <a:t>. Az ilyen típusú kezdeményezések ösztönzéseként a projektek </a:t>
            </a:r>
            <a:r>
              <a:rPr lang="sl-SI" b="1" i="1" dirty="0"/>
              <a:t>többletpontot kapnak </a:t>
            </a:r>
            <a:r>
              <a:rPr lang="sl-SI" i="1" dirty="0"/>
              <a:t>a kiválasztási eljárás </a:t>
            </a:r>
            <a:r>
              <a:rPr lang="sl-SI" i="1" dirty="0" err="1"/>
              <a:t>során</a:t>
            </a:r>
            <a:r>
              <a:rPr lang="sl-SI" i="1" dirty="0" smtClean="0"/>
              <a:t>.</a:t>
            </a:r>
          </a:p>
          <a:p>
            <a:r>
              <a:rPr lang="sl-SI" b="1" i="1" dirty="0" smtClean="0">
                <a:solidFill>
                  <a:schemeClr val="accent3">
                    <a:lumMod val="75000"/>
                  </a:schemeClr>
                </a:solidFill>
              </a:rPr>
              <a:t>„Turistični magneti“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so 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naselja, 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ki privlačijo največje število turistov; njihov seznam redno objavlja Organ upravljanja 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(na 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podlagi števila 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nočitev). </a:t>
            </a:r>
            <a:r>
              <a:rPr lang="sl-SI" b="1" i="1" dirty="0" smtClean="0">
                <a:solidFill>
                  <a:schemeClr val="accent3">
                    <a:lumMod val="75000"/>
                  </a:schemeClr>
                </a:solidFill>
              </a:rPr>
              <a:t>„Manj </a:t>
            </a:r>
            <a:r>
              <a:rPr lang="sl-SI" b="1" i="1" dirty="0">
                <a:solidFill>
                  <a:schemeClr val="accent3">
                    <a:lumMod val="75000"/>
                  </a:schemeClr>
                </a:solidFill>
              </a:rPr>
              <a:t>razvita območja na področju </a:t>
            </a:r>
            <a:r>
              <a:rPr lang="sl-SI" b="1" i="1" dirty="0" smtClean="0">
                <a:solidFill>
                  <a:schemeClr val="accent3">
                    <a:lumMod val="75000"/>
                  </a:schemeClr>
                </a:solidFill>
              </a:rPr>
              <a:t>turizma“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so lokacije, ki niso navedene kot </a:t>
            </a:r>
            <a:r>
              <a:rPr lang="sl-SI" i="1" dirty="0" smtClean="0">
                <a:solidFill>
                  <a:schemeClr val="accent3">
                    <a:lumMod val="75000"/>
                  </a:schemeClr>
                </a:solidFill>
              </a:rPr>
              <a:t>magneti na tem seznamu.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Posebna pozornost se namenja </a:t>
            </a:r>
            <a:r>
              <a:rPr lang="sl-SI" b="1" i="1" dirty="0">
                <a:solidFill>
                  <a:schemeClr val="accent3">
                    <a:lumMod val="75000"/>
                  </a:schemeClr>
                </a:solidFill>
              </a:rPr>
              <a:t>projektom, ki so usmerjeni na manj razvita območja na področju turizma in njihovo povezanost z magneti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. Z namenom spodbujanja takšnih iniciativ projekti med izbirnim postopkom prejmejo </a:t>
            </a:r>
            <a:r>
              <a:rPr lang="sl-SI" b="1" i="1" dirty="0">
                <a:solidFill>
                  <a:schemeClr val="accent3">
                    <a:lumMod val="75000"/>
                  </a:schemeClr>
                </a:solidFill>
              </a:rPr>
              <a:t>dodatne točke</a:t>
            </a:r>
            <a:r>
              <a:rPr lang="sl-SI" i="1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  <a:p>
            <a:pPr algn="just"/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14</a:t>
            </a:fld>
            <a:endParaRPr lang="en-US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3913291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Támogatható tevékenységek (példák 1.) –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Upravičeni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ukrepi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primeri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1.)</a:t>
            </a:r>
            <a:endParaRPr lang="hu-H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57288"/>
            <a:ext cx="8229600" cy="2631237"/>
          </a:xfrm>
        </p:spPr>
        <p:txBody>
          <a:bodyPr bIns="0">
            <a:noAutofit/>
          </a:bodyPr>
          <a:lstStyle/>
          <a:p>
            <a:pPr lvl="0"/>
            <a:r>
              <a:rPr lang="hu-HU" sz="1200" dirty="0"/>
              <a:t>Közös fejlesztési tervek és stratégiák </a:t>
            </a:r>
            <a:r>
              <a:rPr lang="hu-HU" sz="1200" dirty="0" smtClean="0"/>
              <a:t>kidolgozása; </a:t>
            </a:r>
          </a:p>
          <a:p>
            <a:pPr lvl="0"/>
            <a:r>
              <a:rPr lang="hu-HU" sz="1200" dirty="0" smtClean="0"/>
              <a:t>Kisléptékű </a:t>
            </a:r>
            <a:r>
              <a:rPr lang="hu-HU" sz="1200" dirty="0"/>
              <a:t>beruházások a kulturális és természeti örökség fenntartható hasznosítása </a:t>
            </a:r>
            <a:r>
              <a:rPr lang="hu-HU" sz="1200" dirty="0" smtClean="0"/>
              <a:t>érdekében;</a:t>
            </a:r>
          </a:p>
          <a:p>
            <a:pPr lvl="0"/>
            <a:r>
              <a:rPr lang="hu-HU" sz="1200" dirty="0" smtClean="0"/>
              <a:t>A </a:t>
            </a:r>
            <a:r>
              <a:rPr lang="hu-HU" sz="1200" dirty="0"/>
              <a:t>kulturális és természeti örökségek elérhetőségének javítása </a:t>
            </a:r>
            <a:r>
              <a:rPr lang="hu-HU" sz="1200" dirty="0" smtClean="0"/>
              <a:t>közös turisztikai intézkedések részeként;</a:t>
            </a:r>
          </a:p>
          <a:p>
            <a:pPr lvl="0"/>
            <a:r>
              <a:rPr lang="hu-HU" sz="1200" dirty="0" smtClean="0"/>
              <a:t>Szemléletformáló intézkedések, kampányok;</a:t>
            </a:r>
          </a:p>
          <a:p>
            <a:pPr lvl="0"/>
            <a:r>
              <a:rPr lang="hu-HU" sz="1200" dirty="0" smtClean="0"/>
              <a:t>Regionális együttműködés </a:t>
            </a:r>
            <a:r>
              <a:rPr lang="hu-HU" sz="1200" dirty="0"/>
              <a:t>a </a:t>
            </a:r>
            <a:r>
              <a:rPr lang="hu-HU" sz="1200" dirty="0" err="1" smtClean="0"/>
              <a:t>desztináció</a:t>
            </a:r>
            <a:r>
              <a:rPr lang="hu-HU" sz="1200" dirty="0" smtClean="0"/>
              <a:t> </a:t>
            </a:r>
            <a:r>
              <a:rPr lang="hu-HU" sz="1200" dirty="0"/>
              <a:t>menedzsment </a:t>
            </a:r>
            <a:r>
              <a:rPr lang="hu-HU" sz="1200" dirty="0" smtClean="0"/>
              <a:t>területén (regionális védjegy, minőségirányítási rendszerek stb.);</a:t>
            </a:r>
          </a:p>
          <a:p>
            <a:pPr lvl="0"/>
            <a:r>
              <a:rPr lang="hu-HU" sz="1200" dirty="0" err="1" smtClean="0">
                <a:solidFill>
                  <a:schemeClr val="accent3">
                    <a:lumMod val="75000"/>
                  </a:schemeClr>
                </a:solidFill>
              </a:rPr>
              <a:t>Priprava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1200" dirty="0" err="1" smtClean="0">
                <a:solidFill>
                  <a:schemeClr val="accent3">
                    <a:lumMod val="75000"/>
                  </a:schemeClr>
                </a:solidFill>
              </a:rPr>
              <a:t>skupnih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1200" dirty="0" err="1" smtClean="0">
                <a:solidFill>
                  <a:schemeClr val="accent3">
                    <a:lumMod val="75000"/>
                  </a:schemeClr>
                </a:solidFill>
              </a:rPr>
              <a:t>razvojnih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1200" dirty="0" err="1" smtClean="0">
                <a:solidFill>
                  <a:schemeClr val="accent3">
                    <a:lumMod val="75000"/>
                  </a:schemeClr>
                </a:solidFill>
              </a:rPr>
              <a:t>načrtov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1200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1200" dirty="0" err="1" smtClean="0">
                <a:solidFill>
                  <a:schemeClr val="accent3">
                    <a:lumMod val="75000"/>
                  </a:schemeClr>
                </a:solidFill>
              </a:rPr>
              <a:t>strategij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; </a:t>
            </a:r>
            <a:endParaRPr lang="hu-HU" sz="1200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sl-SI" sz="1200" dirty="0" smtClean="0">
                <a:solidFill>
                  <a:schemeClr val="accent3">
                    <a:lumMod val="75000"/>
                  </a:schemeClr>
                </a:solidFill>
              </a:rPr>
              <a:t>Manjše </a:t>
            </a:r>
            <a:r>
              <a:rPr lang="sl-SI" sz="1200" dirty="0">
                <a:solidFill>
                  <a:schemeClr val="accent3">
                    <a:lumMod val="75000"/>
                  </a:schemeClr>
                </a:solidFill>
              </a:rPr>
              <a:t>naložbe za spodbujanje trajnostne rabe kulturne in naravne </a:t>
            </a:r>
            <a:r>
              <a:rPr lang="sl-SI" sz="1200" dirty="0" smtClean="0">
                <a:solidFill>
                  <a:schemeClr val="accent3">
                    <a:lumMod val="75000"/>
                  </a:schemeClr>
                </a:solidFill>
              </a:rPr>
              <a:t>dediščine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hu-HU" sz="1200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sl-SI" sz="1200" dirty="0" smtClean="0">
                <a:solidFill>
                  <a:schemeClr val="accent3">
                    <a:lumMod val="75000"/>
                  </a:schemeClr>
                </a:solidFill>
              </a:rPr>
              <a:t>Izboljšanje </a:t>
            </a:r>
            <a:r>
              <a:rPr lang="sl-SI" sz="1200" dirty="0">
                <a:solidFill>
                  <a:schemeClr val="accent3">
                    <a:lumMod val="75000"/>
                  </a:schemeClr>
                </a:solidFill>
              </a:rPr>
              <a:t>dostopnosti </a:t>
            </a:r>
            <a:r>
              <a:rPr lang="sl-SI" sz="1200" dirty="0" smtClean="0">
                <a:solidFill>
                  <a:schemeClr val="accent3">
                    <a:lumMod val="75000"/>
                  </a:schemeClr>
                </a:solidFill>
              </a:rPr>
              <a:t>kulturne </a:t>
            </a:r>
            <a:r>
              <a:rPr lang="sl-SI" sz="1200" dirty="0">
                <a:solidFill>
                  <a:schemeClr val="accent3">
                    <a:lumMod val="75000"/>
                  </a:schemeClr>
                </a:solidFill>
              </a:rPr>
              <a:t>in naravne dediščine kot del skupnih turističnih </a:t>
            </a:r>
            <a:r>
              <a:rPr lang="sl-SI" sz="1200" dirty="0" smtClean="0">
                <a:solidFill>
                  <a:schemeClr val="accent3">
                    <a:lumMod val="75000"/>
                  </a:schemeClr>
                </a:solidFill>
              </a:rPr>
              <a:t>ukrepov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hu-HU" sz="1200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sl-SI" sz="1200" dirty="0">
                <a:solidFill>
                  <a:schemeClr val="accent3">
                    <a:lumMod val="75000"/>
                  </a:schemeClr>
                </a:solidFill>
              </a:rPr>
              <a:t>Ukrepi krepitve zavesti in/ali kampanje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hu-HU" sz="1200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sl-SI" sz="1200" dirty="0">
                <a:solidFill>
                  <a:schemeClr val="accent3">
                    <a:lumMod val="75000"/>
                  </a:schemeClr>
                </a:solidFill>
              </a:rPr>
              <a:t>Regionalno čezmejno sodelovanje na področjih upravljanja turistične destinacije, razvoja regionalne blagovne znamke in sistemov vodenja </a:t>
            </a:r>
            <a:r>
              <a:rPr lang="sl-SI" sz="1200" dirty="0" smtClean="0">
                <a:solidFill>
                  <a:schemeClr val="accent3">
                    <a:lumMod val="75000"/>
                  </a:schemeClr>
                </a:solidFill>
              </a:rPr>
              <a:t>kakovosti, itd.</a:t>
            </a:r>
            <a:r>
              <a:rPr lang="hu-HU" sz="1200" dirty="0" smtClean="0">
                <a:solidFill>
                  <a:schemeClr val="accent3">
                    <a:lumMod val="75000"/>
                  </a:schemeClr>
                </a:solidFill>
              </a:rPr>
              <a:t>);</a:t>
            </a:r>
            <a:endParaRPr lang="hu-HU" sz="1200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endParaRPr lang="hu-HU" sz="18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1478124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Támogatható tevékenységek (példák 2.)</a:t>
            </a:r>
            <a:r>
              <a:rPr lang="hu-HU" sz="2400" dirty="0">
                <a:solidFill>
                  <a:schemeClr val="accent3"/>
                </a:solidFill>
              </a:rPr>
              <a:t>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Upravičeni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ukrepi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primeri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2.)</a:t>
            </a:r>
            <a:endParaRPr lang="hu-H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57288"/>
            <a:ext cx="8229600" cy="2631237"/>
          </a:xfrm>
        </p:spPr>
        <p:txBody>
          <a:bodyPr bIns="0">
            <a:noAutofit/>
          </a:bodyPr>
          <a:lstStyle/>
          <a:p>
            <a:pPr lvl="0"/>
            <a:r>
              <a:rPr lang="hu-HU" sz="1400" dirty="0" smtClean="0"/>
              <a:t>Határon </a:t>
            </a:r>
            <a:r>
              <a:rPr lang="hu-HU" sz="1400" dirty="0"/>
              <a:t>átnyúló turisztikai szolgáltatások </a:t>
            </a:r>
            <a:r>
              <a:rPr lang="hu-HU" sz="1400" dirty="0" smtClean="0"/>
              <a:t>diverzifikációja;</a:t>
            </a:r>
            <a:endParaRPr lang="hu-HU" sz="1400" dirty="0"/>
          </a:p>
          <a:p>
            <a:pPr lvl="0"/>
            <a:r>
              <a:rPr lang="hu-HU" sz="1400" dirty="0"/>
              <a:t>I</a:t>
            </a:r>
            <a:r>
              <a:rPr lang="hu-HU" sz="1400" dirty="0" smtClean="0"/>
              <a:t>nnovatív </a:t>
            </a:r>
            <a:r>
              <a:rPr lang="hu-HU" sz="1400" dirty="0"/>
              <a:t>turisztikai termékek és szolgáltatások közös </a:t>
            </a:r>
            <a:r>
              <a:rPr lang="hu-HU" sz="1400" dirty="0" smtClean="0"/>
              <a:t>fejlesztése;</a:t>
            </a:r>
            <a:endParaRPr lang="hu-HU" sz="1400" dirty="0"/>
          </a:p>
          <a:p>
            <a:pPr lvl="0"/>
            <a:r>
              <a:rPr lang="hu-HU" sz="1400" dirty="0"/>
              <a:t>Helyi </a:t>
            </a:r>
            <a:r>
              <a:rPr lang="hu-HU" sz="1400" dirty="0" smtClean="0"/>
              <a:t>vállalkozók, alkalmazottaik </a:t>
            </a:r>
            <a:r>
              <a:rPr lang="hu-HU" sz="1400" dirty="0"/>
              <a:t>képzése és kapacitásbővítése a turizmushoz </a:t>
            </a:r>
            <a:r>
              <a:rPr lang="hu-HU" sz="1400" dirty="0" smtClean="0"/>
              <a:t>kapcsolódva;</a:t>
            </a:r>
          </a:p>
          <a:p>
            <a:pPr lvl="0"/>
            <a:r>
              <a:rPr lang="hu-HU" sz="1400" dirty="0" smtClean="0"/>
              <a:t>Modern (kommunikációs) eszközök alkalmazásának erősítése; promóció, népszerűsítés;</a:t>
            </a:r>
            <a:endParaRPr lang="hu-HU" sz="1400" dirty="0"/>
          </a:p>
          <a:p>
            <a:r>
              <a:rPr lang="hu-HU" sz="1400" dirty="0" smtClean="0"/>
              <a:t>A turizmus fejlődését segítő határon </a:t>
            </a:r>
            <a:r>
              <a:rPr lang="hu-HU" sz="1400" dirty="0"/>
              <a:t>átnyúló </a:t>
            </a:r>
            <a:r>
              <a:rPr lang="hu-HU" sz="1400" dirty="0" smtClean="0"/>
              <a:t>szervezetek </a:t>
            </a:r>
            <a:r>
              <a:rPr lang="hu-HU" sz="1400" dirty="0"/>
              <a:t>és/vagy partnerhálózatok </a:t>
            </a:r>
            <a:r>
              <a:rPr lang="hu-HU" sz="1400" dirty="0" smtClean="0"/>
              <a:t>létrehozása.</a:t>
            </a:r>
          </a:p>
          <a:p>
            <a:r>
              <a:rPr lang="sl-SI" sz="1400" dirty="0" smtClean="0">
                <a:solidFill>
                  <a:schemeClr val="accent3">
                    <a:lumMod val="75000"/>
                  </a:schemeClr>
                </a:solidFill>
              </a:rPr>
              <a:t>Diverzifikacija čezmejnih </a:t>
            </a:r>
            <a:r>
              <a:rPr lang="sl-SI" sz="1400" dirty="0">
                <a:solidFill>
                  <a:schemeClr val="accent3">
                    <a:lumMod val="75000"/>
                  </a:schemeClr>
                </a:solidFill>
              </a:rPr>
              <a:t>turističnih </a:t>
            </a:r>
            <a:r>
              <a:rPr lang="sl-SI" sz="1400" dirty="0" smtClean="0">
                <a:solidFill>
                  <a:schemeClr val="accent3">
                    <a:lumMod val="75000"/>
                  </a:schemeClr>
                </a:solidFill>
              </a:rPr>
              <a:t>storitev; </a:t>
            </a:r>
          </a:p>
          <a:p>
            <a:pPr lvl="0"/>
            <a:r>
              <a:rPr lang="sl-SI" sz="1400" dirty="0">
                <a:solidFill>
                  <a:schemeClr val="accent3">
                    <a:lumMod val="75000"/>
                  </a:schemeClr>
                </a:solidFill>
              </a:rPr>
              <a:t>Skupni </a:t>
            </a:r>
            <a:r>
              <a:rPr lang="sl-SI" sz="1400" dirty="0" smtClean="0">
                <a:solidFill>
                  <a:schemeClr val="accent3">
                    <a:lumMod val="75000"/>
                  </a:schemeClr>
                </a:solidFill>
              </a:rPr>
              <a:t>razvoj </a:t>
            </a:r>
            <a:r>
              <a:rPr lang="sl-SI" sz="1400" dirty="0">
                <a:solidFill>
                  <a:schemeClr val="accent3">
                    <a:lumMod val="75000"/>
                  </a:schemeClr>
                </a:solidFill>
              </a:rPr>
              <a:t>inovativnih turističnih produktov in storitev </a:t>
            </a:r>
            <a:r>
              <a:rPr lang="hu-HU" sz="14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hu-HU" sz="1400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sl-SI" sz="1400" dirty="0">
                <a:solidFill>
                  <a:schemeClr val="accent3">
                    <a:lumMod val="75000"/>
                  </a:schemeClr>
                </a:solidFill>
              </a:rPr>
              <a:t>Usposabljanja in </a:t>
            </a:r>
            <a:r>
              <a:rPr lang="sl-SI" sz="1400" dirty="0" smtClean="0">
                <a:solidFill>
                  <a:schemeClr val="accent3">
                    <a:lumMod val="75000"/>
                  </a:schemeClr>
                </a:solidFill>
              </a:rPr>
              <a:t>krepitev zmogljivosti </a:t>
            </a:r>
            <a:r>
              <a:rPr lang="sl-SI" sz="1400" dirty="0">
                <a:solidFill>
                  <a:schemeClr val="accent3">
                    <a:lumMod val="75000"/>
                  </a:schemeClr>
                </a:solidFill>
              </a:rPr>
              <a:t>lokalnih podjetnikov in/ali zaposlenih v povezavi s </a:t>
            </a:r>
            <a:r>
              <a:rPr lang="sl-SI" sz="1400" dirty="0" smtClean="0">
                <a:solidFill>
                  <a:schemeClr val="accent3">
                    <a:lumMod val="75000"/>
                  </a:schemeClr>
                </a:solidFill>
              </a:rPr>
              <a:t>turizmom</a:t>
            </a:r>
            <a:r>
              <a:rPr lang="hu-HU" sz="14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hu-HU" sz="1400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sl-SI" sz="1400" dirty="0">
                <a:solidFill>
                  <a:schemeClr val="accent3">
                    <a:lumMod val="75000"/>
                  </a:schemeClr>
                </a:solidFill>
              </a:rPr>
              <a:t>Izboljšanje uporabe sodobnih (komunikacijskih) </a:t>
            </a:r>
            <a:r>
              <a:rPr lang="sl-SI" sz="1400" dirty="0" smtClean="0">
                <a:solidFill>
                  <a:schemeClr val="accent3">
                    <a:lumMod val="75000"/>
                  </a:schemeClr>
                </a:solidFill>
              </a:rPr>
              <a:t>orodij; promocija</a:t>
            </a:r>
            <a:r>
              <a:rPr lang="hu-HU" sz="1400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hu-HU" sz="1400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sl-SI" sz="1400" dirty="0">
                <a:solidFill>
                  <a:schemeClr val="accent3">
                    <a:lumMod val="75000"/>
                  </a:schemeClr>
                </a:solidFill>
              </a:rPr>
              <a:t>Ustanavljanje </a:t>
            </a:r>
            <a:r>
              <a:rPr lang="sl-SI" sz="1400" dirty="0" smtClean="0">
                <a:solidFill>
                  <a:schemeClr val="accent3">
                    <a:lumMod val="75000"/>
                  </a:schemeClr>
                </a:solidFill>
              </a:rPr>
              <a:t>čezmejnih organizacij </a:t>
            </a:r>
            <a:r>
              <a:rPr lang="sl-SI" sz="1400" dirty="0">
                <a:solidFill>
                  <a:schemeClr val="accent3">
                    <a:lumMod val="75000"/>
                  </a:schemeClr>
                </a:solidFill>
              </a:rPr>
              <a:t>in/ali partnerskih mrež, ki </a:t>
            </a:r>
            <a:r>
              <a:rPr lang="sl-SI" sz="1400" dirty="0" smtClean="0">
                <a:solidFill>
                  <a:schemeClr val="accent3">
                    <a:lumMod val="75000"/>
                  </a:schemeClr>
                </a:solidFill>
              </a:rPr>
              <a:t>pripomorejo razvoju turizma.</a:t>
            </a:r>
            <a:endParaRPr lang="hu-HU" sz="14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33186472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Potenciális kedvezményezettek –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Potencialni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upravičenci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hu-HU" sz="2900" dirty="0"/>
              <a:t>Helyi, regionális, közszolgálati és állami közigazgatási intézmények és szervezeteik, </a:t>
            </a:r>
            <a:r>
              <a:rPr lang="hu-HU" sz="2900" dirty="0" smtClean="0"/>
              <a:t>pl. nemzeti </a:t>
            </a:r>
            <a:r>
              <a:rPr lang="hu-HU" sz="2900" dirty="0"/>
              <a:t>parkok/natúrparkok igazgatósága, erdőgazdálkodási hatóságok, kulturális intézmények, múzeumok, helyi akciócsoportok, közlekedési területen </a:t>
            </a:r>
            <a:r>
              <a:rPr lang="hu-HU" sz="2900" dirty="0" smtClean="0"/>
              <a:t>illetékes szervezetek stb</a:t>
            </a:r>
            <a:r>
              <a:rPr lang="hu-HU" sz="2900" dirty="0"/>
              <a:t>.</a:t>
            </a:r>
          </a:p>
          <a:p>
            <a:pPr lvl="0"/>
            <a:r>
              <a:rPr lang="hu-HU" sz="2900" dirty="0"/>
              <a:t>Állami tulajdonban lévő vállalatok</a:t>
            </a:r>
          </a:p>
          <a:p>
            <a:pPr lvl="0"/>
            <a:r>
              <a:rPr lang="hu-HU" sz="2900" dirty="0"/>
              <a:t>N</a:t>
            </a:r>
            <a:r>
              <a:rPr lang="hu-HU" sz="2900" dirty="0" smtClean="0"/>
              <a:t>em-kormányzati </a:t>
            </a:r>
            <a:r>
              <a:rPr lang="hu-HU" sz="2900" dirty="0"/>
              <a:t>szervezetek, non-profit szervezetek (beleértve a magánjogi alapon létrehozott </a:t>
            </a:r>
            <a:r>
              <a:rPr lang="hu-HU" sz="2900" dirty="0" smtClean="0"/>
              <a:t>nonprofit </a:t>
            </a:r>
            <a:r>
              <a:rPr lang="hu-HU" sz="2900" dirty="0"/>
              <a:t>és közhasznú tevékenységet </a:t>
            </a:r>
            <a:r>
              <a:rPr lang="hu-HU" sz="2900" dirty="0" smtClean="0"/>
              <a:t>végző szervezeteket), </a:t>
            </a:r>
            <a:r>
              <a:rPr lang="hu-HU" sz="2900" dirty="0"/>
              <a:t>turisztikai egyesületek, turisztikai </a:t>
            </a:r>
            <a:r>
              <a:rPr lang="hu-HU" sz="2900" dirty="0" err="1"/>
              <a:t>desztináció</a:t>
            </a:r>
            <a:r>
              <a:rPr lang="hu-HU" sz="2900" dirty="0"/>
              <a:t> menedzsment szervezetek</a:t>
            </a:r>
          </a:p>
          <a:p>
            <a:r>
              <a:rPr lang="hu-HU" sz="2900" dirty="0"/>
              <a:t>Egyházi intézmények/szervezetek </a:t>
            </a:r>
            <a:r>
              <a:rPr lang="hu-HU" sz="2900" dirty="0" smtClean="0"/>
              <a:t>Magyarországon</a:t>
            </a:r>
          </a:p>
          <a:p>
            <a:r>
              <a:rPr lang="hu-HU" sz="2900" dirty="0"/>
              <a:t>Kamarák és szakmai </a:t>
            </a:r>
            <a:r>
              <a:rPr lang="hu-HU" sz="2900" dirty="0" smtClean="0"/>
              <a:t>társulások</a:t>
            </a:r>
          </a:p>
          <a:p>
            <a:r>
              <a:rPr lang="hu-HU" sz="2900" dirty="0"/>
              <a:t>E</a:t>
            </a:r>
            <a:r>
              <a:rPr lang="hu-HU" sz="2900" dirty="0" smtClean="0"/>
              <a:t>urópai </a:t>
            </a:r>
            <a:r>
              <a:rPr lang="hu-HU" sz="2900" dirty="0"/>
              <a:t>Területi Együttműködési </a:t>
            </a:r>
            <a:r>
              <a:rPr lang="hu-HU" sz="2900" dirty="0" smtClean="0"/>
              <a:t>Társulások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Lokalne, regionalne, javne in državne javne uprave/ustanove in njihove organizacije,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npr. </a:t>
            </a:r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uprave nacionalnih/naravnih parkov, organi za upravljanje z gozdovi, kulturne ustanove, muzeji, lokalne akcijske skupine, organizacije, ki so kompetentne na področju transporta,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itd.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Podjetja v državni lasti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Nevladne organizacije, neprofitne organizacije (vključno s pravnimi osebami, ki so ustanovljene skladno z zasebnim pravom in imajo neprofitni status ter namen delovanja), turistična društva, organizacije za upravljanje s turističnimi destinacijami</a:t>
            </a:r>
          </a:p>
          <a:p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Cerkvene ustanove/organizacije na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Madžarskem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Zbornice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strokovna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združenja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Evropska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združenja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za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teritorialno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sodelovanje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17</a:t>
            </a:fld>
            <a:endParaRPr lang="en-US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38159290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Prioritási tengely – 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2.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prednostna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os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hu-HU" sz="2900" b="1" i="1" dirty="0" smtClean="0"/>
              <a:t>11-es tematikus célkitűzés, 11b beruházási prioritás:</a:t>
            </a:r>
            <a:r>
              <a:rPr lang="hu-HU" sz="2900" dirty="0" smtClean="0"/>
              <a:t> „A hatóságok és az érdekelt felek intézményi kapacitásának és a közigazgatás hatékonyságának javítása a jogi és közigazgatási együttműködés, valamint az állampolgárok és az intézmények közötti együttműködés támogatása révén.”</a:t>
            </a:r>
          </a:p>
          <a:p>
            <a:pPr marL="0" indent="0">
              <a:buNone/>
            </a:pPr>
            <a:r>
              <a:rPr lang="sl-SI" sz="2900" b="1" i="1" dirty="0">
                <a:solidFill>
                  <a:schemeClr val="accent3">
                    <a:lumMod val="75000"/>
                  </a:schemeClr>
                </a:solidFill>
              </a:rPr>
              <a:t>Tematski cilj </a:t>
            </a:r>
            <a:r>
              <a:rPr lang="sl-SI" sz="2900" b="1" i="1" dirty="0" smtClean="0">
                <a:solidFill>
                  <a:schemeClr val="accent3">
                    <a:lumMod val="75000"/>
                  </a:schemeClr>
                </a:solidFill>
              </a:rPr>
              <a:t>11. Prednostna naložba 11b: »</a:t>
            </a:r>
            <a:r>
              <a:rPr lang="sl-SI" sz="2900" dirty="0" smtClean="0">
                <a:solidFill>
                  <a:schemeClr val="accent3">
                    <a:lumMod val="75000"/>
                  </a:schemeClr>
                </a:solidFill>
              </a:rPr>
              <a:t>Izboljšanje </a:t>
            </a:r>
            <a:r>
              <a:rPr lang="sl-SI" sz="2900" dirty="0">
                <a:solidFill>
                  <a:schemeClr val="accent3">
                    <a:lumMod val="75000"/>
                  </a:schemeClr>
                </a:solidFill>
              </a:rPr>
              <a:t>institucionalnih zmogljivosti javnih organov in zainteresiranih strani ter </a:t>
            </a:r>
            <a:r>
              <a:rPr lang="sl-SI" sz="2900" dirty="0" smtClean="0">
                <a:solidFill>
                  <a:schemeClr val="accent3">
                    <a:lumMod val="75000"/>
                  </a:schemeClr>
                </a:solidFill>
              </a:rPr>
              <a:t>učinkovitosti javne uprave, </a:t>
            </a:r>
            <a:r>
              <a:rPr lang="sl-SI" sz="2900" dirty="0">
                <a:solidFill>
                  <a:schemeClr val="accent3">
                    <a:lumMod val="75000"/>
                  </a:schemeClr>
                </a:solidFill>
              </a:rPr>
              <a:t>s spodbujanjem pravnega in upravnega sodelovanja pa tudi sodelovanja med prebivalci in ustanovami</a:t>
            </a:r>
            <a:r>
              <a:rPr lang="sl-SI" sz="2900" dirty="0" smtClean="0">
                <a:solidFill>
                  <a:schemeClr val="accent3">
                    <a:lumMod val="75000"/>
                  </a:schemeClr>
                </a:solidFill>
              </a:rPr>
              <a:t>«</a:t>
            </a:r>
            <a:endParaRPr lang="sl-SI" sz="29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18</a:t>
            </a:fld>
            <a:endParaRPr lang="en-US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2898837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2. Prioritási tengely – 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2. Prednostna os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hu-HU" sz="2900" u="sng" dirty="0" smtClean="0"/>
              <a:t>A Program specifikus célkitűzése – </a:t>
            </a:r>
            <a:r>
              <a:rPr lang="hu-HU" sz="2900" u="sng" dirty="0" err="1" smtClean="0">
                <a:solidFill>
                  <a:schemeClr val="accent3">
                    <a:lumMod val="75000"/>
                  </a:schemeClr>
                </a:solidFill>
              </a:rPr>
              <a:t>Specifični</a:t>
            </a:r>
            <a:r>
              <a:rPr lang="hu-HU" sz="2900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900" u="sng" dirty="0" err="1" smtClean="0">
                <a:solidFill>
                  <a:schemeClr val="accent3">
                    <a:lumMod val="75000"/>
                  </a:schemeClr>
                </a:solidFill>
              </a:rPr>
              <a:t>cilj</a:t>
            </a:r>
            <a:r>
              <a:rPr lang="hu-HU" sz="2900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900" u="sng" dirty="0" err="1" smtClean="0">
                <a:solidFill>
                  <a:schemeClr val="accent3">
                    <a:lumMod val="75000"/>
                  </a:schemeClr>
                </a:solidFill>
              </a:rPr>
              <a:t>programa</a:t>
            </a:r>
            <a:r>
              <a:rPr lang="hu-HU" sz="2900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</a:p>
          <a:p>
            <a:pPr marL="0" indent="0" algn="just">
              <a:buNone/>
            </a:pPr>
            <a:r>
              <a:rPr lang="hu-HU" sz="2900" dirty="0" smtClean="0"/>
              <a:t>Az együttműködésre való képesség (kapacitás) növelése a határon átnyúló kapcsolatok magasabb színvonala érdekében </a:t>
            </a:r>
          </a:p>
          <a:p>
            <a:pPr marL="0" indent="0" algn="just">
              <a:buNone/>
            </a:pPr>
            <a:r>
              <a:rPr lang="sl-SI" sz="2900" dirty="0" smtClean="0">
                <a:solidFill>
                  <a:schemeClr val="accent3">
                    <a:lumMod val="75000"/>
                  </a:schemeClr>
                </a:solidFill>
              </a:rPr>
              <a:t>Izboljšanje sposobnosti (zmogljivosti) sodelovanja za doseganje višje ravni čezmejnih povezav</a:t>
            </a:r>
          </a:p>
          <a:p>
            <a:pPr algn="just"/>
            <a:r>
              <a:rPr lang="hu-HU" dirty="0" smtClean="0"/>
              <a:t>a kapcsolatok mélyítése és szélesítése (új szereplők, szélesebb körű együttműködések);</a:t>
            </a:r>
          </a:p>
          <a:p>
            <a:pPr algn="just"/>
            <a:r>
              <a:rPr lang="hu-HU" dirty="0" smtClean="0"/>
              <a:t>az intézményi kapacitás fejlesztése;</a:t>
            </a:r>
          </a:p>
          <a:p>
            <a:pPr algn="just"/>
            <a:r>
              <a:rPr lang="hu-HU" dirty="0" smtClean="0"/>
              <a:t>a </a:t>
            </a:r>
            <a:r>
              <a:rPr lang="hu-HU" dirty="0"/>
              <a:t>közszolgáltatások jobbítása és a határon átnyúló kapcsolatok kihasználása révén</a:t>
            </a:r>
            <a:r>
              <a:rPr lang="hu-HU" dirty="0" smtClean="0"/>
              <a:t>.</a:t>
            </a:r>
          </a:p>
          <a:p>
            <a:pPr algn="just"/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s krepitvijo in poglabljanjem odnosov (novi deležniki, širša področja sodelovanja);</a:t>
            </a:r>
          </a:p>
          <a:p>
            <a:pPr algn="just"/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z izboljšanjem institucionalnih zmogljivosti;</a:t>
            </a:r>
          </a:p>
          <a:p>
            <a:pPr algn="just"/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z izboljšanjem javnih storitev in izkoriščanjem čezmejnih stikov.</a:t>
            </a:r>
          </a:p>
          <a:p>
            <a:pPr marL="0" indent="0" algn="just">
              <a:buNone/>
            </a:pPr>
            <a:endParaRPr lang="hu-HU" dirty="0">
              <a:solidFill>
                <a:schemeClr val="accent3"/>
              </a:solidFill>
            </a:endParaRPr>
          </a:p>
          <a:p>
            <a:pPr algn="just"/>
            <a:endParaRPr lang="hu-HU" dirty="0" smtClean="0">
              <a:solidFill>
                <a:schemeClr val="accent3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19</a:t>
            </a:fld>
            <a:endParaRPr lang="en-US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101603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Programterület -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Programsko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območje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85208"/>
            <a:ext cx="4840736" cy="2631237"/>
          </a:xfrm>
        </p:spPr>
        <p:txBody>
          <a:bodyPr>
            <a:normAutofit fontScale="70000" lnSpcReduction="20000"/>
          </a:bodyPr>
          <a:lstStyle/>
          <a:p>
            <a:r>
              <a:rPr lang="hu-HU" dirty="0" smtClean="0"/>
              <a:t>Szlovénia: </a:t>
            </a:r>
            <a:r>
              <a:rPr lang="hu-HU" dirty="0" err="1" smtClean="0"/>
              <a:t>Podravje</a:t>
            </a:r>
            <a:r>
              <a:rPr lang="hu-HU" dirty="0" smtClean="0"/>
              <a:t> </a:t>
            </a:r>
            <a:r>
              <a:rPr lang="hu-HU" dirty="0"/>
              <a:t>és </a:t>
            </a:r>
            <a:r>
              <a:rPr lang="hu-HU" dirty="0" err="1"/>
              <a:t>Pomurje</a:t>
            </a:r>
            <a:r>
              <a:rPr lang="hu-HU" dirty="0"/>
              <a:t> </a:t>
            </a:r>
            <a:r>
              <a:rPr lang="hu-HU" dirty="0" smtClean="0"/>
              <a:t>régió</a:t>
            </a:r>
          </a:p>
          <a:p>
            <a:r>
              <a:rPr lang="hu-HU" dirty="0" smtClean="0"/>
              <a:t>Magyarország: Vas </a:t>
            </a:r>
            <a:r>
              <a:rPr lang="hu-HU" dirty="0"/>
              <a:t>és Zala </a:t>
            </a:r>
            <a:r>
              <a:rPr lang="hu-HU" dirty="0" smtClean="0"/>
              <a:t>megye</a:t>
            </a:r>
          </a:p>
          <a:p>
            <a:r>
              <a:rPr lang="hu-HU" dirty="0"/>
              <a:t>10.658 </a:t>
            </a:r>
            <a:r>
              <a:rPr lang="hu-HU" dirty="0" smtClean="0"/>
              <a:t>km</a:t>
            </a:r>
            <a:r>
              <a:rPr lang="hu-HU" baseline="30000" dirty="0" smtClean="0"/>
              <a:t>2</a:t>
            </a:r>
          </a:p>
          <a:p>
            <a:r>
              <a:rPr lang="hu-HU" dirty="0"/>
              <a:t>Kb. 1 millió </a:t>
            </a:r>
            <a:r>
              <a:rPr lang="hu-HU" dirty="0" smtClean="0"/>
              <a:t>lakos</a:t>
            </a:r>
          </a:p>
          <a:p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Slovenija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Podravje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Pomurje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Madžarska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Županiji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Vas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Zala</a:t>
            </a:r>
          </a:p>
          <a:p>
            <a:r>
              <a:rPr lang="hu-HU" dirty="0">
                <a:solidFill>
                  <a:schemeClr val="accent3">
                    <a:lumMod val="75000"/>
                  </a:schemeClr>
                </a:solidFill>
              </a:rPr>
              <a:t>10.658 km</a:t>
            </a:r>
            <a:r>
              <a:rPr lang="hu-HU" baseline="30000" dirty="0">
                <a:solidFill>
                  <a:schemeClr val="accent3">
                    <a:lumMod val="75000"/>
                  </a:schemeClr>
                </a:solidFill>
              </a:rPr>
              <a:t>2</a:t>
            </a:r>
          </a:p>
          <a:p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Pribl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milijon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prebivalcev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Kép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44519" y="1828992"/>
            <a:ext cx="3168992" cy="260446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14741530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Támogatható tevékenységek (példák</a:t>
            </a:r>
            <a:r>
              <a:rPr lang="hu-HU" dirty="0" smtClean="0"/>
              <a:t>) –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Upravičeni ukrepi (primeri)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hu-HU" dirty="0"/>
              <a:t>Az intézményi </a:t>
            </a:r>
            <a:r>
              <a:rPr lang="hu-HU" dirty="0" smtClean="0"/>
              <a:t>együttműködések célja, hogy releváns hatóságok és más érdekelt felek a </a:t>
            </a:r>
            <a:r>
              <a:rPr lang="hu-HU" dirty="0"/>
              <a:t>tapasztalat, tudás és </a:t>
            </a:r>
            <a:r>
              <a:rPr lang="hu-HU" dirty="0" smtClean="0"/>
              <a:t>jó gyakorlatok cseréje révén, jobban </a:t>
            </a:r>
            <a:r>
              <a:rPr lang="hu-HU" dirty="0"/>
              <a:t>szervezett </a:t>
            </a:r>
            <a:r>
              <a:rPr lang="hu-HU" dirty="0" smtClean="0"/>
              <a:t>folyamatok alkalmazásával a közös munka során elért eredményeket jobban hasznosítsák. A projekteknek a tartós stratégiai partnerségek létrehozására kell irányulniuk. </a:t>
            </a:r>
            <a:r>
              <a:rPr lang="hu-HU" dirty="0"/>
              <a:t>Az együttműködés </a:t>
            </a:r>
            <a:r>
              <a:rPr lang="hu-HU" dirty="0" smtClean="0"/>
              <a:t>lehetséges területei: </a:t>
            </a:r>
          </a:p>
          <a:p>
            <a:pPr marL="0" indent="0" algn="just">
              <a:buNone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Cilj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i</a:t>
            </a:r>
            <a:r>
              <a:rPr lang="sl-SI" dirty="0" err="1" smtClean="0">
                <a:solidFill>
                  <a:schemeClr val="accent3">
                    <a:lumMod val="75000"/>
                  </a:schemeClr>
                </a:solidFill>
              </a:rPr>
              <a:t>nstitucionalnega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 sodelovanja je, da  relevantni javni organi </a:t>
            </a:r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in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drugi deležniki z izmenjavo </a:t>
            </a:r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izkušenj, znanja, dobrih praks,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z uporabo </a:t>
            </a:r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bolje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organiziranih procesov  izboljšajo rabo </a:t>
            </a:r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doseženih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rezultatov skupnega dela. </a:t>
            </a:r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Projekti morajo ciljati k ustvarjanju trajnostnih strateških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partnerstev. </a:t>
            </a:r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Sodelovanje lahko poteka na različnih področjih, kot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so: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20</a:t>
            </a:fld>
            <a:endParaRPr lang="en-US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41470490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Támogatható tevékenységek (példák</a:t>
            </a:r>
            <a:r>
              <a:rPr lang="hu-HU" dirty="0" smtClean="0"/>
              <a:t>) </a:t>
            </a:r>
            <a:r>
              <a:rPr lang="hu-HU" dirty="0" err="1">
                <a:solidFill>
                  <a:schemeClr val="accent3">
                    <a:lumMod val="75000"/>
                  </a:schemeClr>
                </a:solidFill>
              </a:rPr>
              <a:t>Upravičeni</a:t>
            </a:r>
            <a:r>
              <a:rPr lang="hu-H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ukrepi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hu-HU" dirty="0" err="1">
                <a:solidFill>
                  <a:schemeClr val="accent3">
                    <a:lumMod val="75000"/>
                  </a:schemeClr>
                </a:solidFill>
              </a:rPr>
              <a:t>primeri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/>
            <a:r>
              <a:rPr lang="hu-HU" dirty="0" smtClean="0"/>
              <a:t>környezetvédelem</a:t>
            </a:r>
            <a:r>
              <a:rPr lang="hu-HU" dirty="0"/>
              <a:t>, energiahatékonyság, a megújuló energia;</a:t>
            </a:r>
          </a:p>
          <a:p>
            <a:pPr lvl="0"/>
            <a:r>
              <a:rPr lang="hu-HU" dirty="0"/>
              <a:t>szociális szolgáltatások (szociális innováció), </a:t>
            </a:r>
            <a:r>
              <a:rPr lang="hu-HU" dirty="0" smtClean="0"/>
              <a:t>egészségügy;</a:t>
            </a:r>
            <a:endParaRPr lang="hu-HU" dirty="0"/>
          </a:p>
          <a:p>
            <a:pPr lvl="0"/>
            <a:r>
              <a:rPr lang="hu-HU" dirty="0" smtClean="0"/>
              <a:t>foglalkoztatás;</a:t>
            </a:r>
            <a:endParaRPr lang="hu-HU" dirty="0"/>
          </a:p>
          <a:p>
            <a:pPr lvl="0"/>
            <a:r>
              <a:rPr lang="hu-HU" dirty="0"/>
              <a:t>területfejlesztés, regionális </a:t>
            </a:r>
            <a:r>
              <a:rPr lang="hu-HU" dirty="0" smtClean="0"/>
              <a:t>fejlesztés;</a:t>
            </a:r>
            <a:endParaRPr lang="hu-HU" dirty="0"/>
          </a:p>
          <a:p>
            <a:pPr lvl="0"/>
            <a:r>
              <a:rPr lang="hu-HU" dirty="0"/>
              <a:t>m</a:t>
            </a:r>
            <a:r>
              <a:rPr lang="hu-HU" dirty="0" smtClean="0"/>
              <a:t>egközelíthetőség, közlekedés;</a:t>
            </a:r>
            <a:endParaRPr lang="hu-HU" dirty="0"/>
          </a:p>
          <a:p>
            <a:pPr lvl="0"/>
            <a:r>
              <a:rPr lang="hu-HU" dirty="0"/>
              <a:t>polgári védelem, </a:t>
            </a:r>
            <a:r>
              <a:rPr lang="hu-HU" dirty="0" smtClean="0"/>
              <a:t>kockázat-megelőzés </a:t>
            </a:r>
            <a:r>
              <a:rPr lang="hu-HU" dirty="0"/>
              <a:t>és </a:t>
            </a:r>
            <a:r>
              <a:rPr lang="hu-HU" dirty="0" smtClean="0"/>
              <a:t>kezelés;</a:t>
            </a:r>
            <a:endParaRPr lang="hu-HU" dirty="0"/>
          </a:p>
          <a:p>
            <a:r>
              <a:rPr lang="hu-HU" dirty="0"/>
              <a:t>kulturális </a:t>
            </a:r>
            <a:r>
              <a:rPr lang="hu-HU" dirty="0" smtClean="0"/>
              <a:t>együttműködés.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varstvo okolja, energetska učinkovitost, obnovljiva energija;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socialne storitve (socialne inovacije),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zdravstvo;</a:t>
            </a:r>
          </a:p>
          <a:p>
            <a:pPr lvl="0"/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zaposlovanje; 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prostorsko načrtovanje, regionalni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razvoj;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dostopnost, transport;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civilna zaščita in preprečevanje ter upravljanje skupnih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tveganj;</a:t>
            </a:r>
            <a:endParaRPr lang="sl-SI" dirty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sodelovanje na področju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kulture.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21</a:t>
            </a:fld>
            <a:endParaRPr lang="en-US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2164707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Potenciális kedvezményezettek </a:t>
            </a:r>
            <a:br>
              <a:rPr lang="hu-HU" dirty="0" smtClean="0"/>
            </a:b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Potencialni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upravičenci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hu-HU" dirty="0"/>
              <a:t>Helyi, regionális és állami közigazgatási intézmények és szervezeteik</a:t>
            </a:r>
          </a:p>
          <a:p>
            <a:pPr lvl="0"/>
            <a:r>
              <a:rPr lang="hu-HU" dirty="0"/>
              <a:t>Nem-kormányzati szervezetek</a:t>
            </a:r>
          </a:p>
          <a:p>
            <a:pPr lvl="0"/>
            <a:r>
              <a:rPr lang="hu-HU" dirty="0"/>
              <a:t>Oktatási intézmények, beleértve a rehabilitációs központokat is</a:t>
            </a:r>
          </a:p>
          <a:p>
            <a:pPr lvl="0"/>
            <a:r>
              <a:rPr lang="hu-HU" dirty="0"/>
              <a:t>Egészségügyi intézmények, szociális szolgáltatást nyújtó szervezetek </a:t>
            </a:r>
          </a:p>
          <a:p>
            <a:pPr lvl="0"/>
            <a:r>
              <a:rPr lang="hu-HU" dirty="0"/>
              <a:t>Munkaügyi hivatalok, különböző szakmai kamarák</a:t>
            </a:r>
          </a:p>
          <a:p>
            <a:pPr lvl="0"/>
            <a:r>
              <a:rPr lang="hu-HU" dirty="0"/>
              <a:t>Kulturális intézmények és szervezetek</a:t>
            </a:r>
          </a:p>
          <a:p>
            <a:pPr lvl="0"/>
            <a:r>
              <a:rPr lang="hu-HU" dirty="0"/>
              <a:t>Kockázat megelőzésben és </a:t>
            </a:r>
            <a:r>
              <a:rPr lang="hu-HU" dirty="0" smtClean="0"/>
              <a:t>katasztrófa kezelésében </a:t>
            </a:r>
            <a:r>
              <a:rPr lang="hu-HU" dirty="0"/>
              <a:t>érintett </a:t>
            </a:r>
            <a:r>
              <a:rPr lang="hu-HU" dirty="0" smtClean="0"/>
              <a:t>szervezetek</a:t>
            </a:r>
            <a:endParaRPr lang="hu-HU" dirty="0"/>
          </a:p>
          <a:p>
            <a:r>
              <a:rPr lang="hu-HU" dirty="0"/>
              <a:t>Európai Területi Együttműködési </a:t>
            </a:r>
            <a:r>
              <a:rPr lang="hu-HU" dirty="0" smtClean="0"/>
              <a:t>Társulások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Lokalne, regionalne in državne javne uprave/ustanove in njihove organizacije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Nevladne organizacije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Izobraževalne ustanove, vključno z rehabilitacijskimi centri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Zdravstvene ustanove, ponudniki socialnih storitev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Uradi za zaposlovanje, različne oblike strokovnih zbornic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Kulturne ustanove in organizacije</a:t>
            </a:r>
          </a:p>
          <a:p>
            <a:pPr lvl="0"/>
            <a:r>
              <a:rPr lang="sl-SI" dirty="0">
                <a:solidFill>
                  <a:schemeClr val="accent3">
                    <a:lumMod val="75000"/>
                  </a:schemeClr>
                </a:solidFill>
              </a:rPr>
              <a:t>Deležniki na področju preprečevanja tveganj in obvladovanja izrednih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razmer</a:t>
            </a:r>
          </a:p>
          <a:p>
            <a:r>
              <a:rPr lang="hu-HU" dirty="0" err="1">
                <a:solidFill>
                  <a:schemeClr val="accent3">
                    <a:lumMod val="75000"/>
                  </a:schemeClr>
                </a:solidFill>
              </a:rPr>
              <a:t>Evropska</a:t>
            </a:r>
            <a:r>
              <a:rPr lang="hu-H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3">
                    <a:lumMod val="75000"/>
                  </a:schemeClr>
                </a:solidFill>
              </a:rPr>
              <a:t>združenja</a:t>
            </a:r>
            <a:r>
              <a:rPr lang="hu-H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3">
                    <a:lumMod val="75000"/>
                  </a:schemeClr>
                </a:solidFill>
              </a:rPr>
              <a:t>za</a:t>
            </a:r>
            <a:r>
              <a:rPr lang="hu-H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3">
                    <a:lumMod val="75000"/>
                  </a:schemeClr>
                </a:solidFill>
              </a:rPr>
              <a:t>teritorialno</a:t>
            </a:r>
            <a:r>
              <a:rPr lang="hu-HU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>
                <a:solidFill>
                  <a:schemeClr val="accent3">
                    <a:lumMod val="75000"/>
                  </a:schemeClr>
                </a:solidFill>
              </a:rPr>
              <a:t>sodelovanje</a:t>
            </a:r>
            <a:endParaRPr lang="hu-HU" dirty="0">
              <a:solidFill>
                <a:schemeClr val="accent3">
                  <a:lumMod val="75000"/>
                </a:schemeClr>
              </a:solidFill>
            </a:endParaRPr>
          </a:p>
          <a:p>
            <a:pPr lvl="0"/>
            <a:endParaRPr lang="sl-SI" dirty="0" smtClean="0">
              <a:solidFill>
                <a:schemeClr val="accent3"/>
              </a:solidFill>
            </a:endParaRPr>
          </a:p>
          <a:p>
            <a:pPr lvl="0"/>
            <a:endParaRPr lang="sl-SI" dirty="0">
              <a:solidFill>
                <a:schemeClr val="accent3"/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22</a:t>
            </a:fld>
            <a:endParaRPr lang="en-US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2722481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3800" dirty="0" smtClean="0"/>
              <a:t>KÖSZÖNJÜK FIGYELMÜKET!</a:t>
            </a:r>
          </a:p>
          <a:p>
            <a:pPr marL="0" indent="0" algn="ctr">
              <a:buNone/>
            </a:pPr>
            <a:r>
              <a:rPr lang="hu-HU" sz="3800" dirty="0" smtClean="0">
                <a:solidFill>
                  <a:schemeClr val="accent3">
                    <a:lumMod val="75000"/>
                  </a:schemeClr>
                </a:solidFill>
              </a:rPr>
              <a:t>HVALA ZA VAŠO POZORNOST!</a:t>
            </a:r>
            <a:endParaRPr lang="en-GB" sz="3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23</a:t>
            </a:fld>
            <a:endParaRPr lang="en-US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188069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Programozás</a:t>
            </a:r>
            <a:r>
              <a:rPr lang="sl-SI" dirty="0" smtClean="0"/>
              <a:t> -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Programiranje</a:t>
            </a:r>
            <a:endParaRPr lang="de-D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Közös tervezési munka</a:t>
            </a:r>
          </a:p>
          <a:p>
            <a:r>
              <a:rPr lang="hu-HU" dirty="0" smtClean="0"/>
              <a:t>A folyamat állomásai: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Skupno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delo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načrtovanja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Koraki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procesa</a:t>
            </a:r>
            <a:endParaRPr lang="hu-HU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3</a:t>
            </a:fld>
            <a:endParaRPr lang="en-US" dirty="0"/>
          </a:p>
        </p:txBody>
      </p:sp>
      <p:sp>
        <p:nvSpPr>
          <p:cNvPr id="11" name="Felfelé-lefelé nyíl 10"/>
          <p:cNvSpPr/>
          <p:nvPr/>
        </p:nvSpPr>
        <p:spPr>
          <a:xfrm>
            <a:off x="6782952" y="2241639"/>
            <a:ext cx="734669" cy="1248347"/>
          </a:xfrm>
          <a:prstGeom prst="up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Szövegdoboz 11"/>
          <p:cNvSpPr txBox="1"/>
          <p:nvPr/>
        </p:nvSpPr>
        <p:spPr>
          <a:xfrm rot="5400000">
            <a:off x="6469783" y="2815518"/>
            <a:ext cx="13610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500" b="1" dirty="0" smtClean="0">
                <a:solidFill>
                  <a:schemeClr val="bg1"/>
                </a:solidFill>
              </a:rPr>
              <a:t>Ex-ante, SKV</a:t>
            </a:r>
            <a:endParaRPr lang="en-GB" sz="1500" b="1" dirty="0">
              <a:solidFill>
                <a:schemeClr val="bg1"/>
              </a:solidFill>
            </a:endParaRPr>
          </a:p>
        </p:txBody>
      </p:sp>
      <p:sp>
        <p:nvSpPr>
          <p:cNvPr id="15" name="Felfelé-lefelé nyíl 14"/>
          <p:cNvSpPr/>
          <p:nvPr/>
        </p:nvSpPr>
        <p:spPr>
          <a:xfrm>
            <a:off x="7632203" y="2241639"/>
            <a:ext cx="716055" cy="1248347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Szövegdoboz 15"/>
          <p:cNvSpPr txBox="1"/>
          <p:nvPr/>
        </p:nvSpPr>
        <p:spPr>
          <a:xfrm rot="5400000">
            <a:off x="7309727" y="2788609"/>
            <a:ext cx="13610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500" b="1" dirty="0">
                <a:solidFill>
                  <a:schemeClr val="bg1"/>
                </a:solidFill>
              </a:rPr>
              <a:t>K</a:t>
            </a:r>
            <a:r>
              <a:rPr lang="hu-HU" sz="1500" b="1" dirty="0" smtClean="0">
                <a:solidFill>
                  <a:schemeClr val="bg1"/>
                </a:solidFill>
              </a:rPr>
              <a:t>onzultációk</a:t>
            </a:r>
            <a:endParaRPr lang="en-GB" sz="1500" b="1" dirty="0">
              <a:solidFill>
                <a:schemeClr val="bg1"/>
              </a:solidFill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2980794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Programozás</a:t>
            </a:r>
            <a:r>
              <a:rPr lang="sl-SI" dirty="0" smtClean="0"/>
              <a:t> -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Programiranje</a:t>
            </a:r>
            <a:endParaRPr lang="de-D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r>
              <a:rPr lang="hu-HU" dirty="0" smtClean="0"/>
              <a:t>Helyzetfeltárás</a:t>
            </a:r>
          </a:p>
          <a:p>
            <a:pPr marL="457200" lvl="1" indent="0">
              <a:buNone/>
            </a:pPr>
            <a:r>
              <a:rPr lang="hu-HU" dirty="0" smtClean="0"/>
              <a:t>Intervenciós logika és programstratégia kialakítása</a:t>
            </a:r>
          </a:p>
          <a:p>
            <a:pPr marL="457200" lvl="1" indent="0">
              <a:buNone/>
            </a:pPr>
            <a:r>
              <a:rPr lang="hu-HU" spc="-80" dirty="0" smtClean="0"/>
              <a:t>Prioritások kijelölése, tevékenység </a:t>
            </a:r>
            <a:r>
              <a:rPr lang="hu-HU" spc="-80" dirty="0"/>
              <a:t>irányok és indikátorok </a:t>
            </a:r>
            <a:r>
              <a:rPr lang="hu-HU" spc="-80" dirty="0" smtClean="0"/>
              <a:t>meghatározása</a:t>
            </a:r>
          </a:p>
          <a:p>
            <a:pPr marL="457200" lvl="1" indent="0">
              <a:buNone/>
            </a:pPr>
            <a:r>
              <a:rPr lang="hu-HU" dirty="0" smtClean="0"/>
              <a:t>Pénzügyi tervezés</a:t>
            </a:r>
          </a:p>
          <a:p>
            <a:pPr marL="457200" lvl="1" indent="0">
              <a:buNone/>
            </a:pPr>
            <a:r>
              <a:rPr lang="hu-HU" dirty="0" smtClean="0"/>
              <a:t>Intézményi működési keretek felállítása</a:t>
            </a:r>
          </a:p>
          <a:p>
            <a:pPr marL="447675" indent="0">
              <a:buNone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Ocena stanja</a:t>
            </a:r>
          </a:p>
          <a:p>
            <a:pPr marL="447675" indent="0">
              <a:buNone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Izoblikovanje interventne logike in programske strategije</a:t>
            </a:r>
          </a:p>
          <a:p>
            <a:pPr marL="447675" indent="0">
              <a:buNone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Določitev prioritet, opredelitev usmeritve dejavnosti in kazalcev</a:t>
            </a:r>
          </a:p>
          <a:p>
            <a:pPr marL="447675" indent="0">
              <a:buNone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Finančno načrtovanje</a:t>
            </a:r>
          </a:p>
          <a:p>
            <a:pPr marL="447675" indent="0">
              <a:buNone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Vzpostavitev institucionalnih okvirjev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Szalagnyíl jobbra 6"/>
          <p:cNvSpPr/>
          <p:nvPr/>
        </p:nvSpPr>
        <p:spPr>
          <a:xfrm>
            <a:off x="702572" y="1805872"/>
            <a:ext cx="195444" cy="237326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Szalagnyíl jobbra 7"/>
          <p:cNvSpPr/>
          <p:nvPr/>
        </p:nvSpPr>
        <p:spPr>
          <a:xfrm>
            <a:off x="702572" y="2080606"/>
            <a:ext cx="195444" cy="271063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Szalagnyíl jobbra 8"/>
          <p:cNvSpPr/>
          <p:nvPr/>
        </p:nvSpPr>
        <p:spPr>
          <a:xfrm>
            <a:off x="694264" y="2333502"/>
            <a:ext cx="195444" cy="287348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Szalagnyíl jobbra 9"/>
          <p:cNvSpPr/>
          <p:nvPr/>
        </p:nvSpPr>
        <p:spPr>
          <a:xfrm>
            <a:off x="694264" y="2579419"/>
            <a:ext cx="195444" cy="251287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Felfelé-lefelé nyíl 10"/>
          <p:cNvSpPr/>
          <p:nvPr/>
        </p:nvSpPr>
        <p:spPr>
          <a:xfrm>
            <a:off x="6782952" y="2241639"/>
            <a:ext cx="734669" cy="1248347"/>
          </a:xfrm>
          <a:prstGeom prst="up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Szövegdoboz 11"/>
          <p:cNvSpPr txBox="1"/>
          <p:nvPr/>
        </p:nvSpPr>
        <p:spPr>
          <a:xfrm rot="5400000">
            <a:off x="6469783" y="2815518"/>
            <a:ext cx="13610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500" b="1" dirty="0" smtClean="0">
                <a:solidFill>
                  <a:schemeClr val="bg1"/>
                </a:solidFill>
              </a:rPr>
              <a:t>Ex-ante, SKV</a:t>
            </a:r>
            <a:endParaRPr lang="en-GB" sz="1500" b="1" dirty="0">
              <a:solidFill>
                <a:schemeClr val="bg1"/>
              </a:solidFill>
            </a:endParaRPr>
          </a:p>
        </p:txBody>
      </p:sp>
      <p:sp>
        <p:nvSpPr>
          <p:cNvPr id="15" name="Felfelé-lefelé nyíl 14"/>
          <p:cNvSpPr/>
          <p:nvPr/>
        </p:nvSpPr>
        <p:spPr>
          <a:xfrm>
            <a:off x="7632203" y="2241639"/>
            <a:ext cx="716055" cy="1248347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Szövegdoboz 15"/>
          <p:cNvSpPr txBox="1"/>
          <p:nvPr/>
        </p:nvSpPr>
        <p:spPr>
          <a:xfrm rot="5400000">
            <a:off x="7309727" y="2788609"/>
            <a:ext cx="13610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500" b="1" dirty="0">
                <a:solidFill>
                  <a:schemeClr val="bg1"/>
                </a:solidFill>
              </a:rPr>
              <a:t>K</a:t>
            </a:r>
            <a:r>
              <a:rPr lang="hu-HU" sz="1500" b="1" dirty="0" smtClean="0">
                <a:solidFill>
                  <a:schemeClr val="bg1"/>
                </a:solidFill>
              </a:rPr>
              <a:t>onzultációk</a:t>
            </a:r>
            <a:endParaRPr lang="en-GB" sz="1500" b="1" dirty="0">
              <a:solidFill>
                <a:schemeClr val="bg1"/>
              </a:solidFill>
            </a:endParaRPr>
          </a:p>
        </p:txBody>
      </p:sp>
      <p:sp>
        <p:nvSpPr>
          <p:cNvPr id="13" name="Szalagnyíl jobbra 6"/>
          <p:cNvSpPr/>
          <p:nvPr/>
        </p:nvSpPr>
        <p:spPr>
          <a:xfrm>
            <a:off x="683716" y="2865812"/>
            <a:ext cx="195444" cy="237326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Szalagnyíl jobbra 6"/>
          <p:cNvSpPr/>
          <p:nvPr/>
        </p:nvSpPr>
        <p:spPr>
          <a:xfrm>
            <a:off x="694652" y="3103138"/>
            <a:ext cx="195444" cy="237326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Szalagnyíl jobbra 6"/>
          <p:cNvSpPr/>
          <p:nvPr/>
        </p:nvSpPr>
        <p:spPr>
          <a:xfrm>
            <a:off x="702572" y="3295190"/>
            <a:ext cx="195444" cy="237326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Szalagnyíl jobbra 6"/>
          <p:cNvSpPr/>
          <p:nvPr/>
        </p:nvSpPr>
        <p:spPr>
          <a:xfrm>
            <a:off x="702572" y="3526894"/>
            <a:ext cx="195444" cy="237326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Szalagnyíl jobbra 6"/>
          <p:cNvSpPr/>
          <p:nvPr/>
        </p:nvSpPr>
        <p:spPr>
          <a:xfrm>
            <a:off x="702572" y="3761702"/>
            <a:ext cx="195444" cy="237326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20" name="Slika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1240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Programozás</a:t>
            </a:r>
            <a:r>
              <a:rPr lang="sl-SI" dirty="0" smtClean="0"/>
              <a:t> - 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Programiranje</a:t>
            </a:r>
            <a:endParaRPr lang="de-DE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Résztvevők: </a:t>
            </a:r>
            <a:r>
              <a:rPr lang="hu-HU" dirty="0"/>
              <a:t> </a:t>
            </a:r>
            <a:r>
              <a:rPr lang="hu-HU" dirty="0" smtClean="0"/>
              <a:t>Szlovénia és Magyarország regionális </a:t>
            </a:r>
            <a:r>
              <a:rPr lang="hu-HU" dirty="0"/>
              <a:t>és nemzeti szereplői, </a:t>
            </a:r>
            <a:r>
              <a:rPr lang="hu-HU" dirty="0" smtClean="0"/>
              <a:t>jelenlegi és potenciális kedvezményezettek, érdeklődők a térségből, programszervek, külső szakértők</a:t>
            </a:r>
          </a:p>
          <a:p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Udeleženci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regionalni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nacionalni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deležniki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Slovenije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Madžarske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sedanji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potencialni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upravičenci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zainteresirani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v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regiji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organi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programa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zunanji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strokovnjaki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5</a:t>
            </a:fld>
            <a:endParaRPr lang="en-US" dirty="0"/>
          </a:p>
        </p:txBody>
      </p:sp>
      <p:sp>
        <p:nvSpPr>
          <p:cNvPr id="16" name="Szövegdoboz 15"/>
          <p:cNvSpPr txBox="1"/>
          <p:nvPr/>
        </p:nvSpPr>
        <p:spPr>
          <a:xfrm rot="5400000">
            <a:off x="7309727" y="2788609"/>
            <a:ext cx="13610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500" b="1" dirty="0" smtClean="0">
                <a:solidFill>
                  <a:schemeClr val="bg1"/>
                </a:solidFill>
              </a:rPr>
              <a:t>Kozultációk</a:t>
            </a:r>
            <a:endParaRPr lang="en-GB" sz="1500" b="1" dirty="0">
              <a:solidFill>
                <a:schemeClr val="bg1"/>
              </a:solidFill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1009880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Szempontok -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Vidiki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sz="2600" dirty="0" smtClean="0"/>
              <a:t>EU-s programozási irányelvek 	 tematikus célkitűzések, forráskoncentráció, eredményelvárások</a:t>
            </a:r>
          </a:p>
          <a:p>
            <a:r>
              <a:rPr lang="hu-HU" sz="2600" dirty="0" smtClean="0"/>
              <a:t>Pénzügyi keretek 		korábbihoz képest jelentősen lecsökkentett források</a:t>
            </a:r>
          </a:p>
          <a:p>
            <a:r>
              <a:rPr lang="hu-HU" sz="2600" dirty="0" smtClean="0"/>
              <a:t>A régió együttműködési tapasztalatai</a:t>
            </a:r>
            <a:endParaRPr lang="hu-HU" sz="2600" dirty="0" smtClean="0">
              <a:solidFill>
                <a:schemeClr val="accent3"/>
              </a:solidFill>
            </a:endParaRPr>
          </a:p>
          <a:p>
            <a:r>
              <a:rPr lang="sl-SI" sz="2600" dirty="0" smtClean="0">
                <a:solidFill>
                  <a:schemeClr val="accent3">
                    <a:lumMod val="75000"/>
                  </a:schemeClr>
                </a:solidFill>
              </a:rPr>
              <a:t>Direktive EU za programiranje 	 tematski cilji, koncentracija sredstev, pričakovani rezultati</a:t>
            </a:r>
          </a:p>
          <a:p>
            <a:r>
              <a:rPr lang="sl-SI" sz="2600" dirty="0" smtClean="0">
                <a:solidFill>
                  <a:schemeClr val="accent3">
                    <a:lumMod val="75000"/>
                  </a:schemeClr>
                </a:solidFill>
              </a:rPr>
              <a:t>Finančni okviri 		v primerjavi s prejšnjim obdobjem znatno nižja sredstva</a:t>
            </a:r>
          </a:p>
          <a:p>
            <a:r>
              <a:rPr lang="sl-SI" sz="2600" dirty="0" smtClean="0">
                <a:solidFill>
                  <a:schemeClr val="accent3">
                    <a:lumMod val="75000"/>
                  </a:schemeClr>
                </a:solidFill>
              </a:rPr>
              <a:t>Izkušnje na področju sodelovanja v regiji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en-GB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6</a:t>
            </a:fld>
            <a:endParaRPr lang="en-US" dirty="0"/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2771275" y="2402672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3924451" y="1923292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Egyenes összekötő nyíllal 7"/>
          <p:cNvCxnSpPr/>
          <p:nvPr/>
        </p:nvCxnSpPr>
        <p:spPr>
          <a:xfrm>
            <a:off x="3927359" y="2961517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Egyenes összekötő nyíllal 7"/>
          <p:cNvCxnSpPr/>
          <p:nvPr/>
        </p:nvCxnSpPr>
        <p:spPr>
          <a:xfrm>
            <a:off x="2771274" y="3485392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1" name="Slika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3725668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02460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Intervenciós logika alapjai </a:t>
            </a:r>
            <a:br>
              <a:rPr lang="hu-HU" dirty="0" smtClean="0"/>
            </a:b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Temelji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intervencijske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</a:rPr>
              <a:t>logike</a:t>
            </a:r>
            <a:endParaRPr lang="en-GB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1850"/>
            <a:ext cx="8229600" cy="2631237"/>
          </a:xfrm>
        </p:spPr>
        <p:txBody>
          <a:bodyPr>
            <a:normAutofit fontScale="40000" lnSpcReduction="20000"/>
          </a:bodyPr>
          <a:lstStyle/>
          <a:p>
            <a:r>
              <a:rPr lang="hu-HU" dirty="0" smtClean="0"/>
              <a:t>A stratégiát meghatározó közös adottságok:</a:t>
            </a:r>
          </a:p>
          <a:p>
            <a:pPr lvl="1">
              <a:buClr>
                <a:srgbClr val="CD0920"/>
              </a:buClr>
              <a:buFont typeface="Symbol" panose="05050102010706020507" pitchFamily="18" charset="2"/>
              <a:buChar char=""/>
            </a:pPr>
            <a:r>
              <a:rPr lang="hu-HU" dirty="0" smtClean="0"/>
              <a:t>Gazdag természeti és kulturális örökség</a:t>
            </a:r>
          </a:p>
          <a:p>
            <a:pPr lvl="1">
              <a:buClr>
                <a:srgbClr val="CD0920"/>
              </a:buClr>
              <a:buFont typeface="Symbol" panose="05050102010706020507" pitchFamily="18" charset="2"/>
              <a:buChar char=""/>
            </a:pPr>
            <a:r>
              <a:rPr lang="hu-HU" dirty="0" smtClean="0"/>
              <a:t>Jelentős, koncentrált turisztikai potenciál</a:t>
            </a:r>
          </a:p>
          <a:p>
            <a:pPr lvl="1">
              <a:buClr>
                <a:srgbClr val="CD0920"/>
              </a:buClr>
              <a:buFont typeface="Symbol" panose="05050102010706020507" pitchFamily="18" charset="2"/>
              <a:buChar char=""/>
            </a:pPr>
            <a:r>
              <a:rPr lang="hu-HU" dirty="0" smtClean="0"/>
              <a:t>Meglévő intézményi kapcsolatok</a:t>
            </a:r>
          </a:p>
          <a:p>
            <a:pPr lvl="1">
              <a:buClr>
                <a:srgbClr val="00417D"/>
              </a:buClr>
            </a:pPr>
            <a:r>
              <a:rPr lang="hu-HU" dirty="0" smtClean="0"/>
              <a:t>Duális jelleg: fejlett központok (mágnesek)			elmaradt térségek</a:t>
            </a:r>
          </a:p>
          <a:p>
            <a:pPr lvl="1">
              <a:buClr>
                <a:srgbClr val="00417D"/>
              </a:buClr>
            </a:pPr>
            <a:r>
              <a:rPr lang="hu-HU" dirty="0" smtClean="0"/>
              <a:t>Elvándorlás</a:t>
            </a:r>
          </a:p>
          <a:p>
            <a:pPr lvl="1">
              <a:buClr>
                <a:srgbClr val="00417D"/>
              </a:buClr>
            </a:pPr>
            <a:r>
              <a:rPr lang="hu-HU" dirty="0" smtClean="0"/>
              <a:t>Együttműködési deficit (pl. közlekedés, környezet-energia, foglalkoztatás)</a:t>
            </a:r>
            <a:endParaRPr lang="hu-HU" dirty="0"/>
          </a:p>
          <a:p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Skupne značilnosti, ki določajo strategijo:</a:t>
            </a:r>
          </a:p>
          <a:p>
            <a:pPr lvl="1">
              <a:buClr>
                <a:srgbClr val="CD0920"/>
              </a:buClr>
              <a:buFont typeface="Symbol" panose="05050102010706020507" pitchFamily="18" charset="2"/>
              <a:buChar char=""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Bogata naravna in kulturna dediščina</a:t>
            </a:r>
          </a:p>
          <a:p>
            <a:pPr lvl="1">
              <a:buClr>
                <a:srgbClr val="CD0920"/>
              </a:buClr>
              <a:buFont typeface="Symbol" panose="05050102010706020507" pitchFamily="18" charset="2"/>
              <a:buChar char=""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Pomemben, koncentriran turistični potencial</a:t>
            </a:r>
          </a:p>
          <a:p>
            <a:pPr lvl="1">
              <a:buClr>
                <a:srgbClr val="CD0920"/>
              </a:buClr>
              <a:buFont typeface="Symbol" panose="05050102010706020507" pitchFamily="18" charset="2"/>
              <a:buChar char=""/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Obstoječi institucionalni stiki</a:t>
            </a:r>
          </a:p>
          <a:p>
            <a:pPr lvl="1">
              <a:buClr>
                <a:srgbClr val="00417D"/>
              </a:buClr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Dualna narava: razviti centri (turistični magneti)			manj razvite regije</a:t>
            </a:r>
          </a:p>
          <a:p>
            <a:pPr lvl="1">
              <a:buClr>
                <a:srgbClr val="00417D"/>
              </a:buClr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Odseljevanje</a:t>
            </a:r>
          </a:p>
          <a:p>
            <a:pPr lvl="1">
              <a:buClr>
                <a:srgbClr val="00417D"/>
              </a:buClr>
            </a:pP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Primanjkljaj v sodelovanju (npr. promet, okolje-energetika, zaposlovanje</a:t>
            </a:r>
            <a:r>
              <a:rPr lang="sl-SI" dirty="0" smtClean="0">
                <a:solidFill>
                  <a:schemeClr val="accent3"/>
                </a:solidFill>
              </a:rPr>
              <a:t>)</a:t>
            </a:r>
          </a:p>
          <a:p>
            <a:pPr marL="457200" lvl="1" indent="0">
              <a:buClr>
                <a:srgbClr val="00417D"/>
              </a:buClr>
              <a:buNone/>
            </a:pPr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16" name="Csoportba foglalás 15"/>
          <p:cNvGrpSpPr/>
          <p:nvPr/>
        </p:nvGrpSpPr>
        <p:grpSpPr>
          <a:xfrm>
            <a:off x="3727422" y="2602284"/>
            <a:ext cx="802718" cy="0"/>
            <a:chOff x="5074571" y="3336512"/>
            <a:chExt cx="802718" cy="0"/>
          </a:xfrm>
        </p:grpSpPr>
        <p:cxnSp>
          <p:nvCxnSpPr>
            <p:cNvPr id="8" name="Egyenes összekötő nyíllal 7"/>
            <p:cNvCxnSpPr/>
            <p:nvPr/>
          </p:nvCxnSpPr>
          <p:spPr>
            <a:xfrm>
              <a:off x="5074571" y="3336512"/>
              <a:ext cx="36296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Egyenes összekötő nyíllal 8"/>
            <p:cNvCxnSpPr/>
            <p:nvPr/>
          </p:nvCxnSpPr>
          <p:spPr>
            <a:xfrm flipH="1">
              <a:off x="5511995" y="3336512"/>
              <a:ext cx="36529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0" name="Csoportba foglalás 15"/>
          <p:cNvGrpSpPr/>
          <p:nvPr/>
        </p:nvGrpSpPr>
        <p:grpSpPr>
          <a:xfrm>
            <a:off x="4164846" y="3688134"/>
            <a:ext cx="802718" cy="0"/>
            <a:chOff x="5074571" y="3336512"/>
            <a:chExt cx="802718" cy="0"/>
          </a:xfrm>
        </p:grpSpPr>
        <p:cxnSp>
          <p:nvCxnSpPr>
            <p:cNvPr id="11" name="Egyenes összekötő nyíllal 7"/>
            <p:cNvCxnSpPr/>
            <p:nvPr/>
          </p:nvCxnSpPr>
          <p:spPr>
            <a:xfrm>
              <a:off x="5074571" y="3336512"/>
              <a:ext cx="36296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Egyenes összekötő nyíllal 8"/>
            <p:cNvCxnSpPr/>
            <p:nvPr/>
          </p:nvCxnSpPr>
          <p:spPr>
            <a:xfrm flipH="1">
              <a:off x="5511995" y="3336512"/>
              <a:ext cx="36529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3" name="Slika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1329476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31292"/>
            <a:ext cx="8515350" cy="857250"/>
          </a:xfrm>
        </p:spPr>
        <p:txBody>
          <a:bodyPr>
            <a:noAutofit/>
          </a:bodyPr>
          <a:lstStyle/>
          <a:p>
            <a:r>
              <a:rPr lang="hu-HU" sz="2400" dirty="0" smtClean="0"/>
              <a:t>Programfilozófia: erős programfókusz</a:t>
            </a:r>
            <a:br>
              <a:rPr lang="hu-HU" sz="2400" dirty="0" smtClean="0"/>
            </a:b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Filozofija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programa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močna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programska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osredotočenost</a:t>
            </a: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9284"/>
            <a:ext cx="8229600" cy="2631237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Területi különbségek csökkentése 	  vidéki térségek felzárkóztatása		munka-intenzív szektorok fejlesztése 	  korszerű, integrált vidéki turizmus</a:t>
            </a:r>
          </a:p>
          <a:p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Zmanjšanje regionalnih razlik 	  zmanjševanje zaostanka podeželskih </a:t>
            </a:r>
            <a:r>
              <a:rPr lang="sl-SI" dirty="0" err="1" smtClean="0">
                <a:solidFill>
                  <a:schemeClr val="accent3">
                    <a:lumMod val="75000"/>
                  </a:schemeClr>
                </a:solidFill>
              </a:rPr>
              <a:t>območij		razvoj</a:t>
            </a:r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 delovno intenzivnih sektorjev 	  sodoben, integriran podeželski turizem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8</a:t>
            </a:fld>
            <a:endParaRPr lang="en-US" dirty="0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3940858" y="3720403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3278345" y="2417536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5878558" y="2065414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5636733" y="3401910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2507644" y="2722934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>
            <a:off x="5236258" y="3057404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7675514" y="2417536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6" name="Slika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3667303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27958"/>
            <a:ext cx="8515350" cy="857250"/>
          </a:xfrm>
        </p:spPr>
        <p:txBody>
          <a:bodyPr>
            <a:noAutofit/>
          </a:bodyPr>
          <a:lstStyle/>
          <a:p>
            <a:r>
              <a:rPr lang="hu-HU" sz="2400" dirty="0" smtClean="0"/>
              <a:t>Programfilozófia: erős programfókusz</a:t>
            </a:r>
            <a:br>
              <a:rPr lang="hu-HU" sz="2400" dirty="0" smtClean="0"/>
            </a:b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Filozofija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programa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močna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programska</a:t>
            </a:r>
            <a:r>
              <a:rPr lang="hu-H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2400" dirty="0" err="1" smtClean="0">
                <a:solidFill>
                  <a:schemeClr val="accent3">
                    <a:lumMod val="75000"/>
                  </a:schemeClr>
                </a:solidFill>
              </a:rPr>
              <a:t>osredotočenost</a:t>
            </a: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Együttműködések katalizálása, erősítése 	közös problémák közös megoldása 	tapasztalatcsere tartós, stabil intézményi kapcsolatok 	 jobb közösségi szolgáltatások</a:t>
            </a:r>
          </a:p>
          <a:p>
            <a:r>
              <a:rPr lang="sl-SI" dirty="0" smtClean="0">
                <a:solidFill>
                  <a:schemeClr val="accent3">
                    <a:lumMod val="75000"/>
                  </a:schemeClr>
                </a:solidFill>
              </a:rPr>
              <a:t>Kataliziranje, krepitev sodelovanja 	skupno reševanje skupnih problemov 	  izmenjava izkušenj, trajni, stabilni institucionalni stiki 	 boljše skupnostne storitve</a:t>
            </a:r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9</a:t>
            </a:fld>
            <a:endParaRPr lang="en-US" dirty="0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3541307" y="3727798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5626931" y="3383517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6553200" y="1998632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4775232" y="2343196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3391816" y="4054200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>
            <a:off x="4924723" y="2650555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7675514" y="2343196"/>
            <a:ext cx="29898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6" name="Slika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172" y="4609100"/>
            <a:ext cx="3170195" cy="445047"/>
          </a:xfrm>
          <a:prstGeom prst="snip2DiagRect">
            <a:avLst>
              <a:gd name="adj1" fmla="val 0"/>
              <a:gd name="adj2" fmla="val 38382"/>
            </a:avLst>
          </a:prstGeom>
        </p:spPr>
      </p:pic>
    </p:spTree>
    <p:extLst>
      <p:ext uri="{BB962C8B-B14F-4D97-AF65-F5344CB8AC3E}">
        <p14:creationId xmlns:p14="http://schemas.microsoft.com/office/powerpoint/2010/main" val="277676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elements/1.1/"/>
    <ds:schemaRef ds:uri="http://schemas.microsoft.com/sharepoint/v3/field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30</TotalTime>
  <Words>1567</Words>
  <Application>Microsoft Office PowerPoint</Application>
  <PresentationFormat>On-screen Show (16:9)</PresentationFormat>
  <Paragraphs>203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Open Sans</vt:lpstr>
      <vt:lpstr>Symbol</vt:lpstr>
      <vt:lpstr>Office Theme</vt:lpstr>
      <vt:lpstr>INTERREG V-A  SZLOVÉNIA–MAGYARORSZÁG EGYÜTTMŰKÖDÉSI   PROGRAM SODELOVANJA INTERREG V-A SLOVENIJA - MADŽARSKA</vt:lpstr>
      <vt:lpstr>Programterület - Programsko območje</vt:lpstr>
      <vt:lpstr>Programozás - Programiranje</vt:lpstr>
      <vt:lpstr>Programozás - Programiranje</vt:lpstr>
      <vt:lpstr>Programozás - Programiranje</vt:lpstr>
      <vt:lpstr>Szempontok - Vidiki</vt:lpstr>
      <vt:lpstr>Intervenciós logika alapjai  Temelji intervencijske logike</vt:lpstr>
      <vt:lpstr>Programfilozófia: erős programfókusz Filozofija programa: močna programska osredotočenost</vt:lpstr>
      <vt:lpstr>Programfilozófia: erős programfókusz Filozofija programa: močna programska osredotočenost</vt:lpstr>
      <vt:lpstr>A Program átfogó célja – Splošni cilj programa</vt:lpstr>
      <vt:lpstr>Prioritási tengelyek – Prednostne osi</vt:lpstr>
      <vt:lpstr>Forrásmegosztás – Alokacija sredstev </vt:lpstr>
      <vt:lpstr>1. Prioritási tengely – 1. prednostna os</vt:lpstr>
      <vt:lpstr>Turisztikai mágnesek – Turistični magneti</vt:lpstr>
      <vt:lpstr>Támogatható tevékenységek (példák 1.) – Upravičeni ukrepi (primeri 1.)</vt:lpstr>
      <vt:lpstr>Támogatható tevékenységek (példák 2.) Upravičeni ukrepi (primeri 2.)</vt:lpstr>
      <vt:lpstr>Potenciális kedvezményezettek – Potencialni upravičenci</vt:lpstr>
      <vt:lpstr>2. Prioritási tengely – 2. prednostna os</vt:lpstr>
      <vt:lpstr>2. Prioritási tengely – 2. Prednostna os</vt:lpstr>
      <vt:lpstr>Támogatható tevékenységek (példák) – Upravičeni ukrepi (primeri)</vt:lpstr>
      <vt:lpstr>Támogatható tevékenységek (példák) Upravičeni ukrepi (primeri)</vt:lpstr>
      <vt:lpstr>Potenciális kedvezményezettek  Potencialni upravičenci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Andras Zakar</cp:lastModifiedBy>
  <cp:revision>95</cp:revision>
  <dcterms:created xsi:type="dcterms:W3CDTF">2010-04-12T23:12:02Z</dcterms:created>
  <dcterms:modified xsi:type="dcterms:W3CDTF">2015-10-19T11:33:43Z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